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7" r:id="rId2"/>
    <p:sldId id="256" r:id="rId3"/>
    <p:sldId id="262"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D87588-61C8-4BC1-AA2C-381F1AAF1530}" type="datetimeFigureOut">
              <a:rPr lang="en-GB" smtClean="0"/>
              <a:t>16/12/2014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6C2CDD-2719-421E-8BEE-5ECFCEFB4BBC}" type="slidenum">
              <a:rPr lang="en-GB" smtClean="0"/>
              <a:t>‹#›</a:t>
            </a:fld>
            <a:endParaRPr lang="en-GB"/>
          </a:p>
        </p:txBody>
      </p:sp>
    </p:spTree>
    <p:extLst>
      <p:ext uri="{BB962C8B-B14F-4D97-AF65-F5344CB8AC3E}">
        <p14:creationId xmlns:p14="http://schemas.microsoft.com/office/powerpoint/2010/main" val="29584177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474B48-AE09-4BEC-A0F4-689788C1FF8C}"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8747A-22D9-45FC-9CF3-98D228BDC551}" type="slidenum">
              <a:rPr lang="en-GB" smtClean="0"/>
              <a:t>‹#›</a:t>
            </a:fld>
            <a:endParaRPr lang="en-GB"/>
          </a:p>
        </p:txBody>
      </p:sp>
    </p:spTree>
    <p:extLst>
      <p:ext uri="{BB962C8B-B14F-4D97-AF65-F5344CB8AC3E}">
        <p14:creationId xmlns:p14="http://schemas.microsoft.com/office/powerpoint/2010/main" val="121001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474B48-AE09-4BEC-A0F4-689788C1FF8C}"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8747A-22D9-45FC-9CF3-98D228BDC551}" type="slidenum">
              <a:rPr lang="en-GB" smtClean="0"/>
              <a:t>‹#›</a:t>
            </a:fld>
            <a:endParaRPr lang="en-GB"/>
          </a:p>
        </p:txBody>
      </p:sp>
    </p:spTree>
    <p:extLst>
      <p:ext uri="{BB962C8B-B14F-4D97-AF65-F5344CB8AC3E}">
        <p14:creationId xmlns:p14="http://schemas.microsoft.com/office/powerpoint/2010/main" val="1393361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474B48-AE09-4BEC-A0F4-689788C1FF8C}"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8747A-22D9-45FC-9CF3-98D228BDC551}" type="slidenum">
              <a:rPr lang="en-GB" smtClean="0"/>
              <a:t>‹#›</a:t>
            </a:fld>
            <a:endParaRPr lang="en-GB"/>
          </a:p>
        </p:txBody>
      </p:sp>
    </p:spTree>
    <p:extLst>
      <p:ext uri="{BB962C8B-B14F-4D97-AF65-F5344CB8AC3E}">
        <p14:creationId xmlns:p14="http://schemas.microsoft.com/office/powerpoint/2010/main" val="321311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474B48-AE09-4BEC-A0F4-689788C1FF8C}"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8747A-22D9-45FC-9CF3-98D228BDC551}" type="slidenum">
              <a:rPr lang="en-GB" smtClean="0"/>
              <a:t>‹#›</a:t>
            </a:fld>
            <a:endParaRPr lang="en-GB"/>
          </a:p>
        </p:txBody>
      </p:sp>
    </p:spTree>
    <p:extLst>
      <p:ext uri="{BB962C8B-B14F-4D97-AF65-F5344CB8AC3E}">
        <p14:creationId xmlns:p14="http://schemas.microsoft.com/office/powerpoint/2010/main" val="1828849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474B48-AE09-4BEC-A0F4-689788C1FF8C}"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8747A-22D9-45FC-9CF3-98D228BDC551}" type="slidenum">
              <a:rPr lang="en-GB" smtClean="0"/>
              <a:t>‹#›</a:t>
            </a:fld>
            <a:endParaRPr lang="en-GB"/>
          </a:p>
        </p:txBody>
      </p:sp>
    </p:spTree>
    <p:extLst>
      <p:ext uri="{BB962C8B-B14F-4D97-AF65-F5344CB8AC3E}">
        <p14:creationId xmlns:p14="http://schemas.microsoft.com/office/powerpoint/2010/main" val="1293056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1474B48-AE09-4BEC-A0F4-689788C1FF8C}" type="datetimeFigureOut">
              <a:rPr lang="en-GB" smtClean="0"/>
              <a:t>16/12/2014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58747A-22D9-45FC-9CF3-98D228BDC551}" type="slidenum">
              <a:rPr lang="en-GB" smtClean="0"/>
              <a:t>‹#›</a:t>
            </a:fld>
            <a:endParaRPr lang="en-GB"/>
          </a:p>
        </p:txBody>
      </p:sp>
    </p:spTree>
    <p:extLst>
      <p:ext uri="{BB962C8B-B14F-4D97-AF65-F5344CB8AC3E}">
        <p14:creationId xmlns:p14="http://schemas.microsoft.com/office/powerpoint/2010/main" val="393165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474B48-AE09-4BEC-A0F4-689788C1FF8C}" type="datetimeFigureOut">
              <a:rPr lang="en-GB" smtClean="0"/>
              <a:t>16/12/2014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58747A-22D9-45FC-9CF3-98D228BDC551}" type="slidenum">
              <a:rPr lang="en-GB" smtClean="0"/>
              <a:t>‹#›</a:t>
            </a:fld>
            <a:endParaRPr lang="en-GB"/>
          </a:p>
        </p:txBody>
      </p:sp>
    </p:spTree>
    <p:extLst>
      <p:ext uri="{BB962C8B-B14F-4D97-AF65-F5344CB8AC3E}">
        <p14:creationId xmlns:p14="http://schemas.microsoft.com/office/powerpoint/2010/main" val="875964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1474B48-AE09-4BEC-A0F4-689788C1FF8C}" type="datetimeFigureOut">
              <a:rPr lang="en-GB" smtClean="0"/>
              <a:t>16/12/2014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58747A-22D9-45FC-9CF3-98D228BDC551}" type="slidenum">
              <a:rPr lang="en-GB" smtClean="0"/>
              <a:t>‹#›</a:t>
            </a:fld>
            <a:endParaRPr lang="en-GB"/>
          </a:p>
        </p:txBody>
      </p:sp>
    </p:spTree>
    <p:extLst>
      <p:ext uri="{BB962C8B-B14F-4D97-AF65-F5344CB8AC3E}">
        <p14:creationId xmlns:p14="http://schemas.microsoft.com/office/powerpoint/2010/main" val="3582932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474B48-AE09-4BEC-A0F4-689788C1FF8C}" type="datetimeFigureOut">
              <a:rPr lang="en-GB" smtClean="0"/>
              <a:t>16/12/2014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58747A-22D9-45FC-9CF3-98D228BDC551}" type="slidenum">
              <a:rPr lang="en-GB" smtClean="0"/>
              <a:t>‹#›</a:t>
            </a:fld>
            <a:endParaRPr lang="en-GB"/>
          </a:p>
        </p:txBody>
      </p:sp>
    </p:spTree>
    <p:extLst>
      <p:ext uri="{BB962C8B-B14F-4D97-AF65-F5344CB8AC3E}">
        <p14:creationId xmlns:p14="http://schemas.microsoft.com/office/powerpoint/2010/main" val="184806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474B48-AE09-4BEC-A0F4-689788C1FF8C}" type="datetimeFigureOut">
              <a:rPr lang="en-GB" smtClean="0"/>
              <a:t>16/12/2014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58747A-22D9-45FC-9CF3-98D228BDC551}" type="slidenum">
              <a:rPr lang="en-GB" smtClean="0"/>
              <a:t>‹#›</a:t>
            </a:fld>
            <a:endParaRPr lang="en-GB"/>
          </a:p>
        </p:txBody>
      </p:sp>
    </p:spTree>
    <p:extLst>
      <p:ext uri="{BB962C8B-B14F-4D97-AF65-F5344CB8AC3E}">
        <p14:creationId xmlns:p14="http://schemas.microsoft.com/office/powerpoint/2010/main" val="1425788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474B48-AE09-4BEC-A0F4-689788C1FF8C}" type="datetimeFigureOut">
              <a:rPr lang="en-GB" smtClean="0"/>
              <a:t>16/12/2014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58747A-22D9-45FC-9CF3-98D228BDC551}" type="slidenum">
              <a:rPr lang="en-GB" smtClean="0"/>
              <a:t>‹#›</a:t>
            </a:fld>
            <a:endParaRPr lang="en-GB"/>
          </a:p>
        </p:txBody>
      </p:sp>
    </p:spTree>
    <p:extLst>
      <p:ext uri="{BB962C8B-B14F-4D97-AF65-F5344CB8AC3E}">
        <p14:creationId xmlns:p14="http://schemas.microsoft.com/office/powerpoint/2010/main" val="2798394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474B48-AE09-4BEC-A0F4-689788C1FF8C}" type="datetimeFigureOut">
              <a:rPr lang="en-GB" smtClean="0"/>
              <a:t>16/12/2014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8747A-22D9-45FC-9CF3-98D228BDC551}" type="slidenum">
              <a:rPr lang="en-GB" smtClean="0"/>
              <a:t>‹#›</a:t>
            </a:fld>
            <a:endParaRPr lang="en-GB"/>
          </a:p>
        </p:txBody>
      </p:sp>
    </p:spTree>
    <p:extLst>
      <p:ext uri="{BB962C8B-B14F-4D97-AF65-F5344CB8AC3E}">
        <p14:creationId xmlns:p14="http://schemas.microsoft.com/office/powerpoint/2010/main" val="3786750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7200" dirty="0" smtClean="0"/>
              <a:t>Personal Safety at Christmas</a:t>
            </a:r>
            <a:endParaRPr lang="en-GB" sz="7200" dirty="0"/>
          </a:p>
        </p:txBody>
      </p:sp>
    </p:spTree>
    <p:extLst>
      <p:ext uri="{BB962C8B-B14F-4D97-AF65-F5344CB8AC3E}">
        <p14:creationId xmlns:p14="http://schemas.microsoft.com/office/powerpoint/2010/main" val="94274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3100" dirty="0"/>
              <a:t/>
            </a:r>
            <a:br>
              <a:rPr lang="en-GB" sz="3100" dirty="0"/>
            </a:br>
            <a:r>
              <a:rPr lang="en-GB" sz="3100" dirty="0" smtClean="0"/>
              <a:t/>
            </a:r>
            <a:br>
              <a:rPr lang="en-GB" sz="3100" dirty="0" smtClean="0"/>
            </a:br>
            <a:r>
              <a:rPr lang="en-GB" sz="3100" dirty="0"/>
              <a:t/>
            </a:r>
            <a:br>
              <a:rPr lang="en-GB" sz="3100" dirty="0"/>
            </a:br>
            <a:r>
              <a:rPr lang="en-GB" sz="3100" b="1" dirty="0" smtClean="0"/>
              <a:t>SCOTLAND’S </a:t>
            </a:r>
            <a:r>
              <a:rPr lang="en-GB" sz="3100" b="1" dirty="0"/>
              <a:t>NEW LOWER DRINK DRIVE LIMIT </a:t>
            </a:r>
            <a:r>
              <a:rPr lang="en-GB" sz="3100" b="1" dirty="0" smtClean="0"/>
              <a:t/>
            </a:r>
            <a:br>
              <a:rPr lang="en-GB" sz="3100" b="1" dirty="0" smtClean="0"/>
            </a:br>
            <a:r>
              <a:rPr lang="en-GB" sz="3100" dirty="0"/>
              <a:t/>
            </a:r>
            <a:br>
              <a:rPr lang="en-GB" sz="3100" dirty="0"/>
            </a:br>
            <a:r>
              <a:rPr lang="en-GB" sz="3100" dirty="0"/>
              <a:t>From Friday (5 December), Scotland’s drink drive limit lowered from 80mg of alcohol per 100ml of blood to 50mg of alcohol per 100ml of blood. The limit in England remains at the higher 80mg limit. </a:t>
            </a:r>
            <a:br>
              <a:rPr lang="en-GB" sz="3100" dirty="0"/>
            </a:br>
            <a:r>
              <a:rPr lang="en-GB" sz="3100" dirty="0"/>
              <a:t>The aim of lowering the limit is to help reduce the numbers of deaths on Scotland’s roads, which an average of 20 people dying each year as a result of accidents involving drink drivers. </a:t>
            </a:r>
            <a:br>
              <a:rPr lang="en-GB" sz="3100" dirty="0"/>
            </a:br>
            <a:r>
              <a:rPr lang="en-GB" sz="3100" dirty="0"/>
              <a:t>The new 50 mg limit in Scotland in practice could mean one alcoholic drink such as a glass of wine or a pint of beer would put a driver over the legal limit. </a:t>
            </a: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282405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40768"/>
            <a:ext cx="6639369" cy="4044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724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7500" lnSpcReduction="20000"/>
          </a:bodyPr>
          <a:lstStyle/>
          <a:p>
            <a:pPr marL="0" indent="0">
              <a:buNone/>
            </a:pPr>
            <a:r>
              <a:rPr lang="en-GB" dirty="0"/>
              <a:t>The Festive Safety campaign’s key crime prevention tips include: </a:t>
            </a:r>
          </a:p>
          <a:p>
            <a:r>
              <a:rPr lang="en-GB" dirty="0"/>
              <a:t>Don’t leave bags unattended and look after your wallet/purse. </a:t>
            </a:r>
          </a:p>
          <a:p>
            <a:r>
              <a:rPr lang="en-GB" dirty="0"/>
              <a:t>Don’t leave gifts on display in your car. </a:t>
            </a:r>
          </a:p>
          <a:p>
            <a:r>
              <a:rPr lang="en-GB" dirty="0"/>
              <a:t>Think before you post photos on social media. If in doubt don’t post it online </a:t>
            </a:r>
          </a:p>
          <a:p>
            <a:r>
              <a:rPr lang="en-GB" dirty="0"/>
              <a:t>Only use trusted sites when shopping online ‐ look for the ‘padlock’ in the address line before entering details </a:t>
            </a:r>
          </a:p>
          <a:p>
            <a:r>
              <a:rPr lang="en-GB" dirty="0"/>
              <a:t>Plan your journey home from a Christmas night out, don’t leave drinks unattended, stay with your friends and look out for each other. </a:t>
            </a:r>
          </a:p>
          <a:p>
            <a:r>
              <a:rPr lang="en-GB" dirty="0"/>
              <a:t>Keep your home secure, lock all windows and doors, and switch on the alarm if you have one. </a:t>
            </a:r>
          </a:p>
          <a:p>
            <a:r>
              <a:rPr lang="en-GB" dirty="0"/>
              <a:t>Don’t advertise an empty home by posting festive plans online. </a:t>
            </a:r>
          </a:p>
          <a:p>
            <a:endParaRPr lang="en-GB" dirty="0"/>
          </a:p>
        </p:txBody>
      </p:sp>
    </p:spTree>
    <p:extLst>
      <p:ext uri="{BB962C8B-B14F-4D97-AF65-F5344CB8AC3E}">
        <p14:creationId xmlns:p14="http://schemas.microsoft.com/office/powerpoint/2010/main" val="4606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en-GB" b="1" dirty="0"/>
              <a:t>TIPS FOR A SAFER NIGHT OUT </a:t>
            </a:r>
            <a:endParaRPr lang="en-GB" dirty="0"/>
          </a:p>
          <a:p>
            <a:pPr marL="0" indent="0">
              <a:buNone/>
            </a:pPr>
            <a:r>
              <a:rPr lang="en-GB" dirty="0"/>
              <a:t>Everyone likes to let their hair down at Christmas and enjoy the extra socialising that comes with it. </a:t>
            </a:r>
          </a:p>
          <a:p>
            <a:pPr marL="0" indent="0">
              <a:buNone/>
            </a:pPr>
            <a:r>
              <a:rPr lang="en-GB" dirty="0"/>
              <a:t>One question, however, which we often don’t worry about is </a:t>
            </a:r>
            <a:r>
              <a:rPr lang="en-GB" b="1" dirty="0"/>
              <a:t>“How safe will I be?” </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60648"/>
            <a:ext cx="4314825" cy="105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9089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fontScale="90000"/>
          </a:bodyPr>
          <a:lstStyle/>
          <a:p>
            <a:r>
              <a:rPr lang="en-GB" sz="3100" b="1" dirty="0" smtClean="0"/>
              <a:t>Planning ahead and following a few sensible tips can help you enjoy your nights out and keep safe. </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Always </a:t>
            </a:r>
            <a:r>
              <a:rPr lang="en-GB" dirty="0"/>
              <a:t>eat before you go out – alcohol on an empty stomach makes people drunk more quickly </a:t>
            </a:r>
          </a:p>
          <a:p>
            <a:r>
              <a:rPr lang="en-GB" dirty="0"/>
              <a:t>Try to avoid ‘pre‐loading’ having a carryout – before going out (Home measures are a lot larger and people can end up being so drunk by the time they reach the pub or club) </a:t>
            </a:r>
          </a:p>
          <a:p>
            <a:r>
              <a:rPr lang="en-GB" dirty="0"/>
              <a:t>Drink at your own pace – avoid being in a ‘round’ </a:t>
            </a:r>
          </a:p>
          <a:p>
            <a:r>
              <a:rPr lang="en-GB" dirty="0"/>
              <a:t>Keep an eye on your drinks and don’t leave them unattended </a:t>
            </a:r>
          </a:p>
          <a:p>
            <a:r>
              <a:rPr lang="en-GB" dirty="0"/>
              <a:t>Stop drinking if you start to feel sick, dizzy or unwell </a:t>
            </a:r>
          </a:p>
          <a:p>
            <a:endParaRPr lang="en-GB" dirty="0"/>
          </a:p>
          <a:p>
            <a:endParaRPr lang="en-GB" dirty="0"/>
          </a:p>
        </p:txBody>
      </p:sp>
    </p:spTree>
    <p:extLst>
      <p:ext uri="{BB962C8B-B14F-4D97-AF65-F5344CB8AC3E}">
        <p14:creationId xmlns:p14="http://schemas.microsoft.com/office/powerpoint/2010/main" val="478071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fontScale="90000"/>
          </a:bodyPr>
          <a:lstStyle/>
          <a:p>
            <a:r>
              <a:rPr lang="en-GB" b="1" dirty="0" smtClean="0"/>
              <a:t>Plan how you’re going to get home before you go out </a:t>
            </a:r>
            <a:r>
              <a:rPr lang="en-GB" dirty="0" smtClean="0"/>
              <a:t/>
            </a:r>
            <a:br>
              <a:rPr lang="en-GB" dirty="0" smtClean="0"/>
            </a:br>
            <a:endParaRPr lang="en-GB" dirty="0"/>
          </a:p>
        </p:txBody>
      </p:sp>
      <p:sp>
        <p:nvSpPr>
          <p:cNvPr id="3" name="Content Placeholder 2"/>
          <p:cNvSpPr>
            <a:spLocks noGrp="1"/>
          </p:cNvSpPr>
          <p:nvPr>
            <p:ph idx="1"/>
          </p:nvPr>
        </p:nvSpPr>
        <p:spPr/>
        <p:txBody>
          <a:bodyPr>
            <a:normAutofit lnSpcReduction="10000"/>
          </a:bodyPr>
          <a:lstStyle/>
          <a:p>
            <a:r>
              <a:rPr lang="en-GB" dirty="0" smtClean="0"/>
              <a:t>Make </a:t>
            </a:r>
            <a:r>
              <a:rPr lang="en-GB" dirty="0"/>
              <a:t>sure you keep enough cash for your journey home. </a:t>
            </a:r>
          </a:p>
          <a:p>
            <a:r>
              <a:rPr lang="en-GB" dirty="0"/>
              <a:t>Book a taxi or lift before you go out, or have someone wait with you at a taxi rank. </a:t>
            </a:r>
          </a:p>
          <a:p>
            <a:r>
              <a:rPr lang="en-GB" dirty="0"/>
              <a:t>If you have had too much to drink, you are at much greater risk of having an accident, or coming to harm because you are vulnerable especially if you are alone – so stick with your friends </a:t>
            </a:r>
          </a:p>
          <a:p>
            <a:pPr marL="0" indent="0">
              <a:buNone/>
            </a:pPr>
            <a:endParaRPr lang="en-GB" dirty="0"/>
          </a:p>
          <a:p>
            <a:endParaRPr lang="en-GB" dirty="0"/>
          </a:p>
        </p:txBody>
      </p:sp>
    </p:spTree>
    <p:extLst>
      <p:ext uri="{BB962C8B-B14F-4D97-AF65-F5344CB8AC3E}">
        <p14:creationId xmlns:p14="http://schemas.microsoft.com/office/powerpoint/2010/main" val="3552692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364</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Personal Safety at Christmas</vt:lpstr>
      <vt:lpstr>   SCOTLAND’S NEW LOWER DRINK DRIVE LIMIT   From Friday (5 December), Scotland’s drink drive limit lowered from 80mg of alcohol per 100ml of blood to 50mg of alcohol per 100ml of blood. The limit in England remains at the higher 80mg limit.  The aim of lowering the limit is to help reduce the numbers of deaths on Scotland’s roads, which an average of 20 people dying each year as a result of accidents involving drink drivers.  The new 50 mg limit in Scotland in practice could mean one alcoholic drink such as a glass of wine or a pint of beer would put a driver over the legal limit.   </vt:lpstr>
      <vt:lpstr>PowerPoint Presentation</vt:lpstr>
      <vt:lpstr>PowerPoint Presentation</vt:lpstr>
      <vt:lpstr>PowerPoint Presentation</vt:lpstr>
      <vt:lpstr>Planning ahead and following a few sensible tips can help you enjoy your nights out and keep safe.  </vt:lpstr>
      <vt:lpstr>Plan how you’re going to get home before you go out  </vt:lpstr>
    </vt:vector>
  </TitlesOfParts>
  <Company>Scottish Borders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S3 - Personal Safety</dc:title>
  <dc:creator>Ferguson, David</dc:creator>
  <cp:lastModifiedBy>Ferguson, David</cp:lastModifiedBy>
  <cp:revision>5</cp:revision>
  <cp:lastPrinted>2014-12-16T11:17:15Z</cp:lastPrinted>
  <dcterms:created xsi:type="dcterms:W3CDTF">2014-12-16T11:00:43Z</dcterms:created>
  <dcterms:modified xsi:type="dcterms:W3CDTF">2014-12-16T11:19:54Z</dcterms:modified>
</cp:coreProperties>
</file>