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18"/>
  </p:handoutMasterIdLst>
  <p:sldIdLst>
    <p:sldId id="256" r:id="rId2"/>
    <p:sldId id="269" r:id="rId3"/>
    <p:sldId id="270" r:id="rId4"/>
    <p:sldId id="271" r:id="rId5"/>
    <p:sldId id="257" r:id="rId6"/>
    <p:sldId id="272" r:id="rId7"/>
    <p:sldId id="259" r:id="rId8"/>
    <p:sldId id="258" r:id="rId9"/>
    <p:sldId id="260" r:id="rId10"/>
    <p:sldId id="261" r:id="rId11"/>
    <p:sldId id="262" r:id="rId12"/>
    <p:sldId id="263" r:id="rId13"/>
    <p:sldId id="264" r:id="rId14"/>
    <p:sldId id="265" r:id="rId15"/>
    <p:sldId id="267" r:id="rId16"/>
    <p:sldId id="266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A44818C-7878-48AD-9977-98990F5B4100}" type="datetimeFigureOut">
              <a:rPr lang="en-GB"/>
              <a:pPr>
                <a:defRPr/>
              </a:pPr>
              <a:t>08/02/2016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181442-7C02-44CE-B863-643750083D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299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C68C9-3D26-4285-BE4C-094BA1F1A5B4}" type="datetimeFigureOut">
              <a:rPr lang="en-GB"/>
              <a:pPr>
                <a:defRPr/>
              </a:pPr>
              <a:t>08/02/2016</a:t>
            </a:fld>
            <a:endParaRPr lang="en-GB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AE3F1-4085-4BD3-8DF0-779514D891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06944-2598-4142-8C21-824B6F21FAF4}" type="datetimeFigureOut">
              <a:rPr lang="en-GB"/>
              <a:pPr>
                <a:defRPr/>
              </a:pPr>
              <a:t>08/02/2016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A458A-3CDE-4325-85E1-FD2C2D6F94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7D3F9-8DD7-4243-99C0-DB2896F88D54}" type="datetimeFigureOut">
              <a:rPr lang="en-GB"/>
              <a:pPr>
                <a:defRPr/>
              </a:pPr>
              <a:t>08/02/2016</a:t>
            </a:fld>
            <a:endParaRPr lang="en-GB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7CD87-131F-43B8-B0FB-4993F3DBCD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FCC96-37F3-472C-8C2F-14C55AC4E9AE}" type="datetimeFigureOut">
              <a:rPr lang="en-GB"/>
              <a:pPr>
                <a:defRPr/>
              </a:pPr>
              <a:t>08/02/2016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9FE21-A5B2-4C47-AA51-D09D6BA495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601B6-D022-4CB1-B465-9457C828D544}" type="datetimeFigureOut">
              <a:rPr lang="en-GB"/>
              <a:pPr>
                <a:defRPr/>
              </a:pPr>
              <a:t>08/02/2016</a:t>
            </a:fld>
            <a:endParaRPr lang="en-GB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2B7DB-A58D-4ACD-8AFF-852FC925C0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9E732-FA78-497C-B433-E9549FD811CE}" type="datetimeFigureOut">
              <a:rPr lang="en-GB"/>
              <a:pPr>
                <a:defRPr/>
              </a:pPr>
              <a:t>08/02/2016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77BB7-7027-4E91-8F14-433E0853A6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6D4B9-527F-4BC9-B6AE-905D71E71BA5}" type="datetimeFigureOut">
              <a:rPr lang="en-GB"/>
              <a:pPr>
                <a:defRPr/>
              </a:pPr>
              <a:t>08/02/2016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417C9-8A7C-4A94-A67D-D9AAB219A7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2BBB2-DC1E-4D9E-B71F-E474E783D1DA}" type="datetimeFigureOut">
              <a:rPr lang="en-GB"/>
              <a:pPr>
                <a:defRPr/>
              </a:pPr>
              <a:t>08/02/2016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58989-F71A-411C-814F-E0A35D84AC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C3E12-4C9C-457C-950D-82993E20E47B}" type="datetimeFigureOut">
              <a:rPr lang="en-GB"/>
              <a:pPr>
                <a:defRPr/>
              </a:pPr>
              <a:t>08/02/2016</a:t>
            </a:fld>
            <a:endParaRPr lang="en-GB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09819-CCEC-4221-928D-F038BF6FD5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8B646-5619-42F9-816B-2AF05C2D563D}" type="datetimeFigureOut">
              <a:rPr lang="en-GB"/>
              <a:pPr>
                <a:defRPr/>
              </a:pPr>
              <a:t>08/02/2016</a:t>
            </a:fld>
            <a:endParaRPr lang="en-GB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CB985-E334-44ED-86C8-5D5425188A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852A5-FCC3-46CC-A3BB-FF5A9F79E4F2}" type="datetimeFigureOut">
              <a:rPr lang="en-GB"/>
              <a:pPr>
                <a:defRPr/>
              </a:pPr>
              <a:t>08/02/2016</a:t>
            </a:fld>
            <a:endParaRPr lang="en-GB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366E9-F996-4F0E-A2C5-3232816968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A6472D-CE35-40A4-88B2-5F316B2F2D94}" type="datetimeFigureOut">
              <a:rPr lang="en-GB"/>
              <a:pPr>
                <a:defRPr/>
              </a:pPr>
              <a:t>08/02/2016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BF2ED8-6612-41BC-BFE3-7476B9CFF4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1" r:id="rId2"/>
    <p:sldLayoutId id="2147483733" r:id="rId3"/>
    <p:sldLayoutId id="2147483730" r:id="rId4"/>
    <p:sldLayoutId id="2147483729" r:id="rId5"/>
    <p:sldLayoutId id="2147483728" r:id="rId6"/>
    <p:sldLayoutId id="2147483734" r:id="rId7"/>
    <p:sldLayoutId id="2147483735" r:id="rId8"/>
    <p:sldLayoutId id="2147483736" r:id="rId9"/>
    <p:sldLayoutId id="2147483727" r:id="rId10"/>
    <p:sldLayoutId id="214748373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/>
          <a:lstStyle/>
          <a:p>
            <a:r>
              <a:rPr lang="en-GB" smtClean="0">
                <a:latin typeface="Arial" charset="0"/>
                <a:cs typeface="Arial" charset="0"/>
              </a:rPr>
              <a:t>OPTIONS FOR S6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1473200"/>
          </a:xfrm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GB" dirty="0" smtClean="0"/>
              <a:t>QMU Academies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GB" dirty="0" smtClean="0"/>
              <a:t>	Creative Industries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GB" dirty="0"/>
              <a:t>	</a:t>
            </a:r>
            <a:r>
              <a:rPr lang="en-GB" dirty="0" smtClean="0"/>
              <a:t>Health and Social Care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GB" dirty="0"/>
              <a:t>	</a:t>
            </a:r>
            <a:r>
              <a:rPr lang="en-GB" dirty="0" smtClean="0"/>
              <a:t>Hospitality and Tourism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GB" dirty="0" smtClean="0"/>
              <a:t>Thursday or Friday afternoon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GB" dirty="0" smtClean="0"/>
              <a:t>Application form and interview</a:t>
            </a:r>
            <a:endParaRPr lang="en-GB" dirty="0"/>
          </a:p>
        </p:txBody>
      </p:sp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EXTRAS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Introduction to Digital Media</a:t>
            </a:r>
          </a:p>
          <a:p>
            <a:r>
              <a:rPr lang="en-GB" smtClean="0"/>
              <a:t>Software Development (Nat 4/5)</a:t>
            </a:r>
          </a:p>
          <a:p>
            <a:endParaRPr lang="en-GB" smtClean="0"/>
          </a:p>
          <a:p>
            <a:r>
              <a:rPr lang="en-GB" smtClean="0"/>
              <a:t>Borders College (Tuesday and Thursday afternoon)</a:t>
            </a:r>
          </a:p>
          <a:p>
            <a:r>
              <a:rPr lang="en-GB" smtClean="0"/>
              <a:t>Application form and interview</a:t>
            </a:r>
          </a:p>
        </p:txBody>
      </p:sp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MORE EXTRAS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Higher Psychology (S6 only)</a:t>
            </a:r>
          </a:p>
          <a:p>
            <a:r>
              <a:rPr lang="en-GB" smtClean="0"/>
              <a:t>Delivered at Borders College</a:t>
            </a:r>
          </a:p>
          <a:p>
            <a:r>
              <a:rPr lang="en-GB" smtClean="0"/>
              <a:t>Classes on Thursday or Friday afternoon</a:t>
            </a:r>
          </a:p>
          <a:p>
            <a:r>
              <a:rPr lang="en-GB" smtClean="0"/>
              <a:t>Short application form and research task to be completed before interview</a:t>
            </a:r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EVEN MORE EXTRAS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SRU School of Rugby</a:t>
            </a:r>
          </a:p>
          <a:p>
            <a:r>
              <a:rPr lang="en-GB" smtClean="0"/>
              <a:t>Delivered in school by outside coaches</a:t>
            </a:r>
          </a:p>
          <a:p>
            <a:r>
              <a:rPr lang="en-GB" smtClean="0"/>
              <a:t>Must have genuine interest in rugby</a:t>
            </a:r>
          </a:p>
          <a:p>
            <a:r>
              <a:rPr lang="en-GB" smtClean="0"/>
              <a:t>Mr Changleng to have an input to who is accepted</a:t>
            </a:r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YET MORE EXTRAS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YASS (Young Applicant Scotland Scheme)</a:t>
            </a:r>
          </a:p>
          <a:p>
            <a:r>
              <a:rPr lang="en-GB" smtClean="0"/>
              <a:t>Open University modules (equivalent to Advanced Higher depending on number of credits)</a:t>
            </a:r>
          </a:p>
          <a:p>
            <a:r>
              <a:rPr lang="en-GB" smtClean="0"/>
              <a:t>Introduction to Scots Law, Digital Engineering, Art History etc – list of courses available will be on the website</a:t>
            </a:r>
          </a:p>
          <a:p>
            <a:r>
              <a:rPr lang="en-GB" smtClean="0"/>
              <a:t>One course only or we have to pay</a:t>
            </a:r>
          </a:p>
          <a:p>
            <a:r>
              <a:rPr lang="en-GB" smtClean="0"/>
              <a:t>Apply through Mrs McDonald</a:t>
            </a:r>
          </a:p>
        </p:txBody>
      </p:sp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LAST LOT OF EXTRAS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Work experience can count in place of school service (it must take up 5 periods worth of time)</a:t>
            </a:r>
          </a:p>
          <a:p>
            <a:r>
              <a:rPr lang="en-GB" smtClean="0"/>
              <a:t>It must add value to what you are doing in school</a:t>
            </a:r>
          </a:p>
          <a:p>
            <a:r>
              <a:rPr lang="en-GB" smtClean="0"/>
              <a:t>It has to be linked to your career path</a:t>
            </a:r>
          </a:p>
        </p:txBody>
      </p:sp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WORK EXPERIENCE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Research what you need to do to get to the next stage beyond school</a:t>
            </a:r>
          </a:p>
          <a:p>
            <a:r>
              <a:rPr lang="en-GB" smtClean="0"/>
              <a:t>Meet Guidance teacher and discuss way forward</a:t>
            </a:r>
          </a:p>
          <a:p>
            <a:r>
              <a:rPr lang="en-GB" smtClean="0"/>
              <a:t>Think carefully about options in </a:t>
            </a:r>
            <a:r>
              <a:rPr lang="en-GB" b="1" smtClean="0"/>
              <a:t>order of priority</a:t>
            </a:r>
          </a:p>
          <a:p>
            <a:r>
              <a:rPr lang="en-GB" smtClean="0"/>
              <a:t>Think about </a:t>
            </a:r>
            <a:r>
              <a:rPr lang="en-GB" b="1" smtClean="0"/>
              <a:t>extras</a:t>
            </a:r>
            <a:r>
              <a:rPr lang="en-GB" smtClean="0"/>
              <a:t> which may enhance future applications</a:t>
            </a:r>
          </a:p>
          <a:p>
            <a:endParaRPr lang="en-GB" smtClean="0"/>
          </a:p>
        </p:txBody>
      </p:sp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NEXT?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New Expectations for S6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There are 6 columns in a timetable</a:t>
            </a:r>
          </a:p>
          <a:p>
            <a:endParaRPr lang="en-GB" smtClean="0"/>
          </a:p>
          <a:p>
            <a:r>
              <a:rPr lang="en-GB" smtClean="0"/>
              <a:t>4 columns will be in classes or supervised study</a:t>
            </a:r>
          </a:p>
          <a:p>
            <a:r>
              <a:rPr lang="en-GB" smtClean="0"/>
              <a:t>1 column will be for school/community service (this will be monitored closely)</a:t>
            </a:r>
          </a:p>
          <a:p>
            <a:r>
              <a:rPr lang="en-GB" smtClean="0"/>
              <a:t>1 column will be available for you to use at your discretion (common room etc)</a:t>
            </a:r>
          </a:p>
          <a:p>
            <a:pPr>
              <a:buFont typeface="Symbol" pitchFamily="18" charset="2"/>
              <a:buNone/>
            </a:pPr>
            <a:endParaRPr lang="en-GB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Why new expectations?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S6 is an opportunity to enhance CV’s and personal statements while giving something back to the school</a:t>
            </a:r>
          </a:p>
          <a:p>
            <a:r>
              <a:rPr lang="en-GB" smtClean="0"/>
              <a:t>S6 needs to have a focus or it looks like you’ve achieved nothing</a:t>
            </a:r>
          </a:p>
          <a:p>
            <a:r>
              <a:rPr lang="en-GB" smtClean="0"/>
              <a:t>S6 needs to keep work ethic going so that first year after school is not a shock to the system</a:t>
            </a:r>
          </a:p>
          <a:p>
            <a:endParaRPr lang="en-GB" smtClean="0"/>
          </a:p>
          <a:p>
            <a:r>
              <a:rPr lang="en-GB" smtClean="0"/>
              <a:t>S6 is not a jolly!!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What is school/community service?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>
          <a:xfrm>
            <a:off x="871538" y="2349500"/>
            <a:ext cx="7408862" cy="37766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mtClean="0"/>
              <a:t>5 periods commitment each week</a:t>
            </a:r>
          </a:p>
          <a:p>
            <a:pPr>
              <a:lnSpc>
                <a:spcPct val="90000"/>
              </a:lnSpc>
            </a:pPr>
            <a:endParaRPr lang="en-GB" smtClean="0"/>
          </a:p>
          <a:p>
            <a:pPr>
              <a:lnSpc>
                <a:spcPct val="90000"/>
              </a:lnSpc>
            </a:pPr>
            <a:r>
              <a:rPr lang="en-GB" smtClean="0"/>
              <a:t>Final list will be confirmed in June (you are welcome to offer suggestions for this list)</a:t>
            </a:r>
          </a:p>
          <a:p>
            <a:pPr>
              <a:lnSpc>
                <a:spcPct val="90000"/>
              </a:lnSpc>
            </a:pPr>
            <a:endParaRPr lang="en-GB" smtClean="0"/>
          </a:p>
          <a:p>
            <a:pPr>
              <a:lnSpc>
                <a:spcPct val="90000"/>
              </a:lnSpc>
            </a:pPr>
            <a:r>
              <a:rPr lang="en-GB" smtClean="0"/>
              <a:t>Ideas at the moment are work experience, volunteering in community or in school classes, being a subject ambassador and working with younger pupils, being in the head team, house/sports captains etc.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mtClean="0"/>
              <a:t>3 Advanced Highers + AH supervised study</a:t>
            </a:r>
          </a:p>
          <a:p>
            <a:r>
              <a:rPr lang="en-GB" smtClean="0"/>
              <a:t>2 Advanced Highers, 1 Higher + AH supervised study</a:t>
            </a:r>
          </a:p>
          <a:p>
            <a:pPr>
              <a:buFont typeface="Symbol" pitchFamily="18" charset="2"/>
              <a:buNone/>
            </a:pPr>
            <a:r>
              <a:rPr lang="en-GB" smtClean="0"/>
              <a:t>	OR</a:t>
            </a:r>
          </a:p>
          <a:p>
            <a:r>
              <a:rPr lang="en-GB" smtClean="0"/>
              <a:t>4 Options</a:t>
            </a:r>
          </a:p>
          <a:p>
            <a:pPr lvl="1"/>
            <a:r>
              <a:rPr lang="en-GB" smtClean="0"/>
              <a:t>1 Advanced Higher + 3 Highers</a:t>
            </a:r>
          </a:p>
          <a:p>
            <a:pPr lvl="1"/>
            <a:r>
              <a:rPr lang="en-GB" smtClean="0"/>
              <a:t>4 Highers</a:t>
            </a:r>
          </a:p>
          <a:p>
            <a:pPr lvl="1"/>
            <a:r>
              <a:rPr lang="en-GB" smtClean="0"/>
              <a:t>1 Advanced Higher, 2 Highers + 1 National 5</a:t>
            </a:r>
          </a:p>
          <a:p>
            <a:pPr lvl="1">
              <a:buFont typeface="Symbol" pitchFamily="18" charset="2"/>
              <a:buNone/>
            </a:pPr>
            <a:r>
              <a:rPr lang="en-GB" smtClean="0"/>
              <a:t>etc</a:t>
            </a:r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COURSE COMMITMENT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Advanced Higher Supervised Study?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mtClean="0"/>
              <a:t>Why is this needed?</a:t>
            </a:r>
          </a:p>
          <a:p>
            <a:pPr>
              <a:lnSpc>
                <a:spcPct val="90000"/>
              </a:lnSpc>
            </a:pPr>
            <a:endParaRPr lang="en-GB" smtClean="0"/>
          </a:p>
          <a:p>
            <a:pPr>
              <a:lnSpc>
                <a:spcPct val="90000"/>
              </a:lnSpc>
            </a:pPr>
            <a:r>
              <a:rPr lang="en-GB" smtClean="0"/>
              <a:t>AH students often have a huge workload.  This will be an opportunity to help manage this workload throughout the year.</a:t>
            </a:r>
          </a:p>
          <a:p>
            <a:pPr>
              <a:lnSpc>
                <a:spcPct val="90000"/>
              </a:lnSpc>
            </a:pPr>
            <a:r>
              <a:rPr lang="en-GB" smtClean="0"/>
              <a:t>Supervised classes where you can focus on getting on with work without distractions.</a:t>
            </a:r>
          </a:p>
          <a:p>
            <a:pPr>
              <a:lnSpc>
                <a:spcPct val="90000"/>
              </a:lnSpc>
            </a:pPr>
            <a:r>
              <a:rPr lang="en-GB" smtClean="0"/>
              <a:t>Study teacher can help with advice on time management and organisational skills.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GB" dirty="0" smtClean="0"/>
              <a:t>There is a greater degree of flexibility but your prior attainment will be looked at closely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GB" dirty="0" smtClean="0"/>
              <a:t>You choose options to suit where you want to get to (job, college, </a:t>
            </a:r>
            <a:r>
              <a:rPr lang="en-GB" dirty="0" err="1" smtClean="0"/>
              <a:t>uni</a:t>
            </a:r>
            <a:r>
              <a:rPr lang="en-GB" dirty="0" smtClean="0"/>
              <a:t>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GB" dirty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GB" dirty="0" smtClean="0"/>
              <a:t>	</a:t>
            </a:r>
            <a:r>
              <a:rPr lang="en-GB" b="1" dirty="0" smtClean="0"/>
              <a:t>BUT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en-GB" dirty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GB" dirty="0" smtClean="0"/>
              <a:t>You must meet the course commitment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GB" dirty="0" smtClean="0"/>
              <a:t>Mrs McDonald has to approve every application to S6</a:t>
            </a:r>
            <a:endParaRPr lang="en-GB" dirty="0"/>
          </a:p>
        </p:txBody>
      </p:sp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CAN I DO WHAT I LIKE?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No choice sheet, therefore no set columns</a:t>
            </a:r>
          </a:p>
          <a:p>
            <a:r>
              <a:rPr lang="en-GB" smtClean="0"/>
              <a:t>Choose your options from the list available </a:t>
            </a:r>
          </a:p>
          <a:p>
            <a:r>
              <a:rPr lang="en-GB" b="1" smtClean="0"/>
              <a:t>Rank them in order of priority – very important</a:t>
            </a:r>
          </a:p>
          <a:p>
            <a:r>
              <a:rPr lang="en-GB" smtClean="0"/>
              <a:t>Information goes in to a computer program and it generates the columns</a:t>
            </a:r>
          </a:p>
          <a:p>
            <a:r>
              <a:rPr lang="en-GB" smtClean="0"/>
              <a:t>Meet the deadline given because there is a lot of input after that</a:t>
            </a:r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OPTIONS SHEET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Information about all options will be available on the school website very soon (no course booklet)</a:t>
            </a:r>
          </a:p>
          <a:p>
            <a:r>
              <a:rPr lang="en-GB" smtClean="0"/>
              <a:t>Read the details carefully, especially entry requirements</a:t>
            </a:r>
          </a:p>
        </p:txBody>
      </p:sp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INFORMATION ON OPTIONS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255</TotalTime>
  <Words>604</Words>
  <Application>Microsoft Office PowerPoint</Application>
  <PresentationFormat>On-screen Show (4:3)</PresentationFormat>
  <Paragraphs>89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Waveform</vt:lpstr>
      <vt:lpstr>OPTIONS FOR S6</vt:lpstr>
      <vt:lpstr>New Expectations for S6</vt:lpstr>
      <vt:lpstr>Why new expectations?</vt:lpstr>
      <vt:lpstr>What is school/community service?</vt:lpstr>
      <vt:lpstr>COURSE COMMITMENT</vt:lpstr>
      <vt:lpstr>Advanced Higher Supervised Study?</vt:lpstr>
      <vt:lpstr>CAN I DO WHAT I LIKE?</vt:lpstr>
      <vt:lpstr>OPTIONS SHEET</vt:lpstr>
      <vt:lpstr>INFORMATION ON OPTIONS</vt:lpstr>
      <vt:lpstr>EXTRAS</vt:lpstr>
      <vt:lpstr>MORE EXTRAS</vt:lpstr>
      <vt:lpstr>EVEN MORE EXTRAS</vt:lpstr>
      <vt:lpstr>YET MORE EXTRAS</vt:lpstr>
      <vt:lpstr>LAST LOT OF EXTRAS</vt:lpstr>
      <vt:lpstr>WORK EXPERIENCE</vt:lpstr>
      <vt:lpstr>WHAT NEXT?</vt:lpstr>
    </vt:vector>
  </TitlesOfParts>
  <Company>Scottish Borders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OPTIONS FOR S6</dc:title>
  <dc:creator>Clark, Beverley</dc:creator>
  <cp:lastModifiedBy>Ferguson, David</cp:lastModifiedBy>
  <cp:revision>11</cp:revision>
  <cp:lastPrinted>2015-02-06T12:19:10Z</cp:lastPrinted>
  <dcterms:created xsi:type="dcterms:W3CDTF">2015-02-05T12:04:54Z</dcterms:created>
  <dcterms:modified xsi:type="dcterms:W3CDTF">2016-02-08T09:27:55Z</dcterms:modified>
</cp:coreProperties>
</file>