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annah" initials="A" lastIdx="13" clrIdx="0"/>
  <p:cmAuthor id="1" name="Racheal Fudge" initials="RF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59680" autoAdjust="0"/>
  </p:normalViewPr>
  <p:slideViewPr>
    <p:cSldViewPr>
      <p:cViewPr>
        <p:scale>
          <a:sx n="55" d="100"/>
          <a:sy n="55" d="100"/>
        </p:scale>
        <p:origin x="-1992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05224-E127-47C6-AF21-8BA0BD1C8FB0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CDDC06-1A4D-41B1-A78F-3558189139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913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Learning Objectives 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3422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Extension/Homework Task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35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Introduction</a:t>
            </a:r>
            <a:r>
              <a:rPr lang="en-GB" b="1" baseline="0" dirty="0" smtClean="0"/>
              <a:t> </a:t>
            </a:r>
          </a:p>
          <a:p>
            <a:endParaRPr lang="en-GB" baseline="0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the meaning / definition of self-esteem and ask students what it means to them.</a:t>
            </a:r>
          </a:p>
          <a:p>
            <a:endParaRPr lang="en-GB" baseline="0" dirty="0" smtClean="0"/>
          </a:p>
          <a:p>
            <a:r>
              <a:rPr lang="en-GB" i="1" baseline="0" dirty="0" smtClean="0"/>
              <a:t>Self-esteem is about feeling confident in yourself and your abilities.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252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Introduction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i="1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baseline="0" dirty="0" smtClean="0"/>
              <a:t>Self-esteem is about feeling confident in yourself and your abilities.</a:t>
            </a:r>
          </a:p>
          <a:p>
            <a:endParaRPr lang="en-GB" dirty="0" smtClean="0"/>
          </a:p>
          <a:p>
            <a:r>
              <a:rPr lang="en-GB" dirty="0" smtClean="0"/>
              <a:t>Discuss</a:t>
            </a:r>
            <a:r>
              <a:rPr lang="en-GB" baseline="0" dirty="0" smtClean="0"/>
              <a:t> what factors effect self-esteem with students and draw out examples of when it’s important for them to feel positive about themselves such as: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Taking exams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Meeting new people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Going for a job interview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189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Main input</a:t>
            </a:r>
          </a:p>
          <a:p>
            <a:endParaRPr lang="en-GB" dirty="0" smtClean="0"/>
          </a:p>
          <a:p>
            <a:r>
              <a:rPr lang="en-GB" dirty="0" smtClean="0"/>
              <a:t>Highlight how both </a:t>
            </a:r>
            <a:r>
              <a:rPr lang="en-GB" b="1" dirty="0" smtClean="0"/>
              <a:t>internal</a:t>
            </a:r>
            <a:r>
              <a:rPr lang="en-GB" dirty="0" smtClean="0"/>
              <a:t> and </a:t>
            </a:r>
            <a:r>
              <a:rPr lang="en-GB" b="1" dirty="0" smtClean="0"/>
              <a:t>externa</a:t>
            </a:r>
            <a:r>
              <a:rPr lang="en-GB" dirty="0" smtClean="0"/>
              <a:t>l factors can improve</a:t>
            </a:r>
            <a:r>
              <a:rPr lang="en-GB" baseline="0" dirty="0" smtClean="0"/>
              <a:t> self-esteem.</a:t>
            </a:r>
          </a:p>
          <a:p>
            <a:endParaRPr lang="en-GB" baseline="0" dirty="0" smtClean="0"/>
          </a:p>
          <a:p>
            <a:r>
              <a:rPr lang="en-GB" dirty="0" smtClean="0"/>
              <a:t>Brainstorm with</a:t>
            </a:r>
            <a:r>
              <a:rPr lang="en-GB" baseline="0" dirty="0" smtClean="0"/>
              <a:t> students factors which could help boost self-esteem.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Draw out from students:</a:t>
            </a:r>
          </a:p>
          <a:p>
            <a:endParaRPr lang="en-GB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Looking after skin and hair with regular washing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 smtClean="0"/>
              <a:t>Helping to feel healthy by eating well and drinking water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695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Independent Activity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Split</a:t>
            </a:r>
            <a:r>
              <a:rPr lang="en-GB" baseline="0" dirty="0" smtClean="0"/>
              <a:t> the class into groups of four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Explain you are going to display the </a:t>
            </a:r>
            <a:r>
              <a:rPr lang="en-GB" b="1" i="1" baseline="0" dirty="0" smtClean="0"/>
              <a:t>Personal Traits Word Bank  </a:t>
            </a:r>
            <a:r>
              <a:rPr lang="en-GB" baseline="0" dirty="0" smtClean="0"/>
              <a:t>and that students should </a:t>
            </a:r>
            <a:r>
              <a:rPr lang="en-GB" dirty="0" smtClean="0"/>
              <a:t>choose 2 words that best describe each member of their group and that they should make a note of them</a:t>
            </a:r>
            <a:r>
              <a:rPr lang="en-GB" baseline="0" dirty="0" smtClean="0"/>
              <a:t> ready to share with the rest of the class. 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allow a short amount of time for the task to make sure students use their first thoughts and don’t have too long to think about the words.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Remind the groups only words from the word bank are allowed.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Ask each group member to feedback their choices</a:t>
            </a:r>
            <a:r>
              <a:rPr lang="en-GB" baseline="0" dirty="0" smtClean="0"/>
              <a:t> to the other members of their group.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442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/>
              <a:t>Independent Activity </a:t>
            </a:r>
          </a:p>
          <a:p>
            <a:endParaRPr lang="en-GB" baseline="0" dirty="0" smtClean="0"/>
          </a:p>
          <a:p>
            <a:r>
              <a:rPr lang="en-GB" baseline="0" dirty="0" smtClean="0"/>
              <a:t>Encourage students to explain why they believe the words they have chosen best fit each person – limit the feedback to 30 seconds per student.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Highlight here or in the plenary that none of these words are related to appearance but to personality traits.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Discuss how appearance can change but personal qualities rarely do.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04902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Plenary </a:t>
            </a:r>
          </a:p>
          <a:p>
            <a:endParaRPr lang="en-GB" dirty="0" smtClean="0"/>
          </a:p>
          <a:p>
            <a:r>
              <a:rPr lang="en-GB" dirty="0" smtClean="0"/>
              <a:t>The</a:t>
            </a:r>
            <a:r>
              <a:rPr lang="en-GB" baseline="0" dirty="0" smtClean="0"/>
              <a:t> feedback session could be run as a whole class or in the student groups.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During the discussion highlight the need to give and receive positive praise to help boost our self-esteem.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45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Plenary </a:t>
            </a:r>
          </a:p>
          <a:p>
            <a:endParaRPr lang="en-GB" sz="1200" b="1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Ask the students to now choose </a:t>
            </a:r>
            <a:r>
              <a:rPr lang="en-GB" sz="1200" b="1" i="1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three</a:t>
            </a:r>
            <a:r>
              <a:rPr lang="en-GB" sz="1200" b="0" i="0" u="none" strike="noStrike" kern="120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words to best describe themselves. 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Encourage the students to use these words as a mantra to say to themselves on days when they may be feeling low self-esteem, to remind themselves of their positive traits. </a:t>
            </a:r>
          </a:p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335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 smtClean="0"/>
              <a:t>Plenary </a:t>
            </a:r>
          </a:p>
          <a:p>
            <a:endParaRPr lang="en-GB" b="1" baseline="0" dirty="0" smtClean="0"/>
          </a:p>
          <a:p>
            <a:r>
              <a:rPr lang="en-GB" b="0" baseline="0" dirty="0" smtClean="0"/>
              <a:t>Share the 5 tips for raising self-esteem and share the Student Information Leaflet.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CDDC06-1A4D-41B1-A78F-35581891398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2845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142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085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333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058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84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2753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2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66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11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3194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4283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cheal\AppData\Local\Microsoft\Windows\Temporary Internet Files\Content.Outlook\IIDVNRAC\Clearasil DM final version (3)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424936" cy="1143000"/>
          </a:xfrm>
        </p:spPr>
        <p:txBody>
          <a:bodyPr>
            <a:noAutofit/>
          </a:bodyPr>
          <a:lstStyle>
            <a:lvl1pPr>
              <a:defRPr sz="28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900" indent="-342900">
              <a:buFontTx/>
              <a:buBlip>
                <a:blip r:embed="rId3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>
              <a:buFontTx/>
              <a:buBlip>
                <a:blip r:embed="rId3"/>
              </a:buBlip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>
              <a:buFontTx/>
              <a:buBlip>
                <a:blip r:embed="rId3"/>
              </a:buBlip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>
              <a:buFontTx/>
              <a:buBlip>
                <a:blip r:embed="rId3"/>
              </a:buBlip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>
              <a:buFontTx/>
              <a:buBlip>
                <a:blip r:embed="rId3"/>
              </a:buBlip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821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91687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828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71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74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63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752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6252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010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34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075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80501-08F5-4A98-85E6-8AC5E21239E7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09356-D0B0-4044-9CB1-FBF52D30F4B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245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06455-4AC2-4EE4-873E-1886E6C872E1}" type="datetimeFigureOut">
              <a:rPr lang="en-GB" smtClean="0"/>
              <a:t>15/01/2016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0A56C-D456-4DE8-8F23-18963F3B77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1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C:\Users\racheal\AppData\Local\Microsoft\Windows\Temporary Internet Files\Content.Outlook\IIDVNRAC\Clearasil DM final version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racheal\AppData\Local\Microsoft\Windows\Temporary Internet Files\Content.Outlook\IIDVNRAC\Clearasil DM final vers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648" y="4293096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Feeling Good Inside and Out</a:t>
            </a:r>
          </a:p>
          <a:p>
            <a:pPr algn="ctr"/>
            <a:endParaRPr lang="en-GB" sz="2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 Plan 1</a:t>
            </a:r>
          </a:p>
          <a:p>
            <a:pPr algn="ctr"/>
            <a:r>
              <a:rPr lang="en-GB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Supporting Presentation</a:t>
            </a:r>
            <a:endParaRPr lang="en-GB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Plenary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55496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GB" b="1" i="1" dirty="0" smtClean="0"/>
              <a:t>Take </a:t>
            </a:r>
            <a:r>
              <a:rPr lang="en-GB" b="1" i="1" dirty="0"/>
              <a:t>care of yourself inside and </a:t>
            </a:r>
            <a:r>
              <a:rPr lang="en-GB" b="1" i="1" dirty="0" smtClean="0"/>
              <a:t>out</a:t>
            </a:r>
          </a:p>
          <a:p>
            <a:pPr>
              <a:lnSpc>
                <a:spcPct val="150000"/>
              </a:lnSpc>
            </a:pPr>
            <a:r>
              <a:rPr lang="en-GB" sz="1800" b="1" dirty="0" smtClean="0"/>
              <a:t>Eat </a:t>
            </a:r>
            <a:r>
              <a:rPr lang="en-GB" sz="1800" b="1" dirty="0"/>
              <a:t>well </a:t>
            </a:r>
            <a:r>
              <a:rPr lang="en-GB" sz="1800" dirty="0"/>
              <a:t>– avoid foods that contain large amounts of sugar and top up on fruit and vegetables </a:t>
            </a:r>
          </a:p>
          <a:p>
            <a:pPr>
              <a:lnSpc>
                <a:spcPct val="150000"/>
              </a:lnSpc>
            </a:pPr>
            <a:r>
              <a:rPr lang="en-GB" sz="1800" b="1" dirty="0"/>
              <a:t>Avoid tobacco, drugs and alcohol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dirty="0"/>
              <a:t>Get up, out and </a:t>
            </a:r>
            <a:r>
              <a:rPr lang="en-GB" sz="1800" b="1" dirty="0"/>
              <a:t>exercise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b="1" dirty="0"/>
              <a:t>Sleep well </a:t>
            </a:r>
            <a:endParaRPr lang="en-GB" sz="1800" dirty="0"/>
          </a:p>
          <a:p>
            <a:pPr>
              <a:lnSpc>
                <a:spcPct val="150000"/>
              </a:lnSpc>
            </a:pPr>
            <a:r>
              <a:rPr lang="en-GB" sz="1800" b="1" dirty="0"/>
              <a:t>Avoid negative people </a:t>
            </a:r>
            <a:r>
              <a:rPr lang="en-GB" sz="1800" dirty="0"/>
              <a:t>and thoughts </a:t>
            </a:r>
          </a:p>
          <a:p>
            <a:pPr marL="0" indent="0">
              <a:lnSpc>
                <a:spcPct val="150000"/>
              </a:lnSpc>
              <a:buNone/>
            </a:pPr>
            <a:endParaRPr lang="en-GB" dirty="0"/>
          </a:p>
        </p:txBody>
      </p:sp>
      <p:pic>
        <p:nvPicPr>
          <p:cNvPr id="1026" name="b511d674-3b3d-4d4d-a86b-f33e338b4feb" descr="8D1B3A8F-0EEB-44D0-8A90-83B65C053EFB@l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3392">
            <a:off x="6084167" y="2488691"/>
            <a:ext cx="2604157" cy="367240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99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Extension/Homework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GB" dirty="0"/>
              <a:t>Can you think of a time when someone gave you negative feedback or criticised you?  </a:t>
            </a:r>
            <a:endParaRPr lang="en-GB" dirty="0" smtClean="0"/>
          </a:p>
          <a:p>
            <a:pPr>
              <a:lnSpc>
                <a:spcPct val="200000"/>
              </a:lnSpc>
            </a:pPr>
            <a:r>
              <a:rPr lang="en-GB" dirty="0" smtClean="0"/>
              <a:t>How </a:t>
            </a:r>
            <a:r>
              <a:rPr lang="en-GB" dirty="0"/>
              <a:t>did it make you feel compared to the positive comments?</a:t>
            </a:r>
          </a:p>
          <a:p>
            <a:pPr>
              <a:lnSpc>
                <a:spcPct val="20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9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>
                <a:solidFill>
                  <a:schemeClr val="accent4"/>
                </a:solidFill>
              </a:rPr>
              <a:t>Learning objectives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000" dirty="0" smtClean="0"/>
              <a:t>Identifying what self-esteem is and what/who can affect it.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Identifying how the way we look on the outside or feel on the inside can affect our self-esteem – how does the state of our skin/hair/clothes affect us.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Understanding that we have emotional and physical well-being and how we need to look after both elements of our lives to keep healthy.</a:t>
            </a:r>
          </a:p>
          <a:p>
            <a:pPr>
              <a:lnSpc>
                <a:spcPct val="150000"/>
              </a:lnSpc>
            </a:pPr>
            <a:r>
              <a:rPr lang="en-GB" sz="2000" dirty="0" smtClean="0"/>
              <a:t>Understanding what people do to boost their self-esteem and what activities can help improve self-esteem.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86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800" b="1" dirty="0" smtClean="0">
                <a:solidFill>
                  <a:schemeClr val="accent4"/>
                </a:solidFill>
              </a:rPr>
              <a:t>What is self-esteem?</a:t>
            </a:r>
            <a:endParaRPr lang="en-GB" sz="2800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000" dirty="0" smtClean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thoughts?</a:t>
            </a:r>
            <a:endParaRPr lang="en-GB" sz="4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686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Definition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GB" dirty="0" smtClean="0"/>
              <a:t>Self-esteem </a:t>
            </a:r>
            <a:r>
              <a:rPr lang="en-GB" i="1" dirty="0" smtClean="0"/>
              <a:t>is about feeling confident in yourself and your abilities</a:t>
            </a:r>
          </a:p>
          <a:p>
            <a:pPr>
              <a:lnSpc>
                <a:spcPct val="150000"/>
              </a:lnSpc>
            </a:pPr>
            <a:endParaRPr lang="en-GB" dirty="0" smtClean="0"/>
          </a:p>
          <a:p>
            <a:pPr>
              <a:lnSpc>
                <a:spcPct val="150000"/>
              </a:lnSpc>
            </a:pPr>
            <a:r>
              <a:rPr lang="en-GB" dirty="0" smtClean="0"/>
              <a:t>What factors can affect self-esteem?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External - appearance?</a:t>
            </a:r>
          </a:p>
          <a:p>
            <a:pPr lvl="1">
              <a:lnSpc>
                <a:spcPct val="150000"/>
              </a:lnSpc>
            </a:pPr>
            <a:r>
              <a:rPr lang="en-GB" dirty="0" smtClean="0"/>
              <a:t>Internal – feeling shy?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 smtClean="0"/>
              <a:t>How do you feel about yourself? It’s important to feel positive about yourself.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0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What can help improve self-esteem?</a:t>
            </a: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065809"/>
              </p:ext>
            </p:extLst>
          </p:nvPr>
        </p:nvGraphicFramePr>
        <p:xfrm>
          <a:off x="971600" y="1988840"/>
          <a:ext cx="7344816" cy="35283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72408"/>
                <a:gridCol w="3672408"/>
              </a:tblGrid>
              <a:tr h="44104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External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</a:t>
                      </a:r>
                      <a:endParaRPr lang="en-GB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4104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92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Boosting self-esteem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GB" b="1" dirty="0" smtClean="0"/>
              <a:t>Self-esteem can be affected by how we are treated and how we treat others.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Work in small groups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Look at the personal traits word bank and choose 2 words that best describe each member of your group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Make a note of them and be ready to explain your choices</a:t>
            </a:r>
          </a:p>
          <a:p>
            <a:pPr lvl="1">
              <a:lnSpc>
                <a:spcPct val="200000"/>
              </a:lnSpc>
            </a:pPr>
            <a:r>
              <a:rPr lang="en-GB" dirty="0" smtClean="0"/>
              <a:t>Remember you can only use words from the word bank!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Personal traits word bank</a:t>
            </a:r>
            <a:endParaRPr lang="en-GB" dirty="0">
              <a:solidFill>
                <a:schemeClr val="accent4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383184"/>
              </p:ext>
            </p:extLst>
          </p:nvPr>
        </p:nvGraphicFramePr>
        <p:xfrm>
          <a:off x="179512" y="1700808"/>
          <a:ext cx="8784978" cy="431327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8152"/>
                <a:gridCol w="1440160"/>
                <a:gridCol w="1584177"/>
                <a:gridCol w="1464163"/>
                <a:gridCol w="1416156"/>
                <a:gridCol w="1512170"/>
              </a:tblGrid>
              <a:tr h="718879"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Ambitious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Creative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Friendly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Honest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Modest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b="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b="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Reliable</a:t>
                      </a:r>
                      <a:endParaRPr lang="en-GB" sz="1400" b="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18879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Brave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Determined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Gentle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Imaginative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Non-judgemental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Sociable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18879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Calm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Decisive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Good Listener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Inspiring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Outgoing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Supportive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18879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Caring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Driven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Happy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Interesting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Patient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Sympathetic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718879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Cheerful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Enthusiastic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/>
                      </a:r>
                      <a:b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</a:br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Hardworking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Kind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Positive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Trustworthy</a:t>
                      </a:r>
                      <a:endParaRPr lang="en-GB" sz="1400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718879"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Confident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Funny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Helpful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Loyal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Precise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 smtClean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/>
                      <a:r>
                        <a:rPr lang="en-GB" sz="1400" dirty="0" smtClean="0">
                          <a:solidFill>
                            <a:schemeClr val="accent4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Understanding</a:t>
                      </a:r>
                      <a:endParaRPr lang="en-GB" sz="1400" dirty="0">
                        <a:solidFill>
                          <a:schemeClr val="accent4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2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Plenary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Did you agree with the words chosen to describe you?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How did it make you feel being described in a positive way and did it make you feel more confident?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How easy or difficult was it for you to find positive things to say about others?  Why do you think this was?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Would you find it easier or more difficult to choose positive words to describe yourself?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Do you think its important that we tell others the positive things we see about them?  Why?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017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solidFill>
                  <a:schemeClr val="accent4"/>
                </a:solidFill>
              </a:rPr>
              <a:t>Plenary</a:t>
            </a:r>
            <a:endParaRPr lang="en-GB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dirty="0" smtClean="0"/>
              <a:t>Now choose </a:t>
            </a:r>
            <a:r>
              <a:rPr lang="en-GB" b="1" i="1" dirty="0" smtClean="0"/>
              <a:t>three words </a:t>
            </a:r>
            <a:r>
              <a:rPr lang="en-GB" dirty="0" smtClean="0"/>
              <a:t>to describe yourself which are different from the ones that your group members chose for you</a:t>
            </a:r>
          </a:p>
          <a:p>
            <a:pPr>
              <a:lnSpc>
                <a:spcPct val="150000"/>
              </a:lnSpc>
            </a:pPr>
            <a:r>
              <a:rPr lang="en-GB" dirty="0" smtClean="0"/>
              <a:t>Why have you chosen these words?</a:t>
            </a:r>
          </a:p>
        </p:txBody>
      </p:sp>
    </p:spTree>
    <p:extLst>
      <p:ext uri="{BB962C8B-B14F-4D97-AF65-F5344CB8AC3E}">
        <p14:creationId xmlns:p14="http://schemas.microsoft.com/office/powerpoint/2010/main" val="318733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845</Words>
  <Application>Microsoft Office PowerPoint</Application>
  <PresentationFormat>On-screen Show (4:3)</PresentationFormat>
  <Paragraphs>188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Custom Design</vt:lpstr>
      <vt:lpstr>PowerPoint Presentation</vt:lpstr>
      <vt:lpstr>Learning objectives</vt:lpstr>
      <vt:lpstr>What is self-esteem?</vt:lpstr>
      <vt:lpstr>Definition</vt:lpstr>
      <vt:lpstr>What can help improve self-esteem?</vt:lpstr>
      <vt:lpstr>Boosting self-esteem</vt:lpstr>
      <vt:lpstr>Personal traits word bank</vt:lpstr>
      <vt:lpstr>Plenary</vt:lpstr>
      <vt:lpstr>Plenary</vt:lpstr>
      <vt:lpstr>Plenary</vt:lpstr>
      <vt:lpstr>Extension/Homework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Racheal Fudge</dc:creator>
  <cp:lastModifiedBy>Ferguson, David</cp:lastModifiedBy>
  <cp:revision>18</cp:revision>
  <dcterms:created xsi:type="dcterms:W3CDTF">2014-03-21T09:43:27Z</dcterms:created>
  <dcterms:modified xsi:type="dcterms:W3CDTF">2016-01-15T13:11:20Z</dcterms:modified>
</cp:coreProperties>
</file>