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3" d="100"/>
          <a:sy n="83" d="100"/>
        </p:scale>
        <p:origin x="-1182" y="-4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C3C862A-FC70-4EFD-9895-23575E65BF90}" type="datetimeFigureOut">
              <a:rPr lang="en-GB" smtClean="0"/>
              <a:pPr/>
              <a:t>06/03/2015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8A26BD-9466-43D9-8FC1-3926969537DB}" type="slidenum">
              <a:rPr lang="en-GB" smtClean="0"/>
              <a:pPr/>
              <a:t>‹#›</a:t>
            </a:fld>
            <a:endParaRPr lang="en-GB"/>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3C862A-FC70-4EFD-9895-23575E65BF90}" type="datetimeFigureOut">
              <a:rPr lang="en-GB" smtClean="0"/>
              <a:pPr/>
              <a:t>06/03/2015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8A26BD-9466-43D9-8FC1-3926969537DB}"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3C862A-FC70-4EFD-9895-23575E65BF90}" type="datetimeFigureOut">
              <a:rPr lang="en-GB" smtClean="0"/>
              <a:pPr/>
              <a:t>06/03/2015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8A26BD-9466-43D9-8FC1-3926969537DB}"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C3C862A-FC70-4EFD-9895-23575E65BF90}" type="datetimeFigureOut">
              <a:rPr lang="en-GB" smtClean="0"/>
              <a:pPr/>
              <a:t>06/03/2015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8A26BD-9466-43D9-8FC1-3926969537DB}" type="slidenum">
              <a:rPr lang="en-GB" smtClean="0"/>
              <a:pPr/>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3C862A-FC70-4EFD-9895-23575E65BF90}" type="datetimeFigureOut">
              <a:rPr lang="en-GB" smtClean="0"/>
              <a:pPr/>
              <a:t>06/03/2015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8A26BD-9466-43D9-8FC1-3926969537DB}"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C3C862A-FC70-4EFD-9895-23575E65BF90}" type="datetimeFigureOut">
              <a:rPr lang="en-GB" smtClean="0"/>
              <a:pPr/>
              <a:t>06/03/2015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8A26BD-9466-43D9-8FC1-3926969537DB}" type="slidenum">
              <a:rPr lang="en-GB" smtClean="0"/>
              <a:pPr/>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3C862A-FC70-4EFD-9895-23575E65BF90}" type="datetimeFigureOut">
              <a:rPr lang="en-GB" smtClean="0"/>
              <a:pPr/>
              <a:t>06/03/2015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8A26BD-9466-43D9-8FC1-3926969537DB}" type="slidenum">
              <a:rPr lang="en-GB" smtClean="0"/>
              <a:pPr/>
              <a:t>‹#›</a:t>
            </a:fld>
            <a:endParaRPr lang="en-GB"/>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3C862A-FC70-4EFD-9895-23575E65BF90}" type="datetimeFigureOut">
              <a:rPr lang="en-GB" smtClean="0"/>
              <a:pPr/>
              <a:t>06/03/2015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28A26BD-9466-43D9-8FC1-3926969537DB}"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3C862A-FC70-4EFD-9895-23575E65BF90}" type="datetimeFigureOut">
              <a:rPr lang="en-GB" smtClean="0"/>
              <a:pPr/>
              <a:t>06/03/2015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28A26BD-9466-43D9-8FC1-3926969537DB}"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3C862A-FC70-4EFD-9895-23575E65BF90}" type="datetimeFigureOut">
              <a:rPr lang="en-GB" smtClean="0"/>
              <a:pPr/>
              <a:t>06/03/2015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8A26BD-9466-43D9-8FC1-3926969537DB}"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3C862A-FC70-4EFD-9895-23575E65BF90}" type="datetimeFigureOut">
              <a:rPr lang="en-GB" smtClean="0"/>
              <a:pPr/>
              <a:t>06/03/2015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8A26BD-9466-43D9-8FC1-3926969537DB}" type="slidenum">
              <a:rPr lang="en-GB" smtClean="0"/>
              <a:pPr/>
              <a:t>‹#›</a:t>
            </a:fld>
            <a:endParaRPr lang="en-GB"/>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8C3C862A-FC70-4EFD-9895-23575E65BF90}" type="datetimeFigureOut">
              <a:rPr lang="en-GB" smtClean="0"/>
              <a:pPr/>
              <a:t>06/03/2015</a:t>
            </a:fld>
            <a:endParaRPr lang="en-GB"/>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28A26BD-9466-43D9-8FC1-3926969537D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dirty="0"/>
          </a:p>
        </p:txBody>
      </p:sp>
      <p:sp>
        <p:nvSpPr>
          <p:cNvPr id="2" name="Title 1"/>
          <p:cNvSpPr>
            <a:spLocks noGrp="1"/>
          </p:cNvSpPr>
          <p:nvPr>
            <p:ph type="ctrTitle"/>
          </p:nvPr>
        </p:nvSpPr>
        <p:spPr/>
        <p:txBody>
          <a:bodyPr/>
          <a:lstStyle/>
          <a:p>
            <a:pPr marL="182880" indent="0">
              <a:buNone/>
            </a:pPr>
            <a:r>
              <a:rPr lang="en-GB" dirty="0" smtClean="0"/>
              <a:t>Leadership Roles</a:t>
            </a:r>
            <a:endParaRPr lang="en-GB"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513" b="15615"/>
          <a:stretch/>
        </p:blipFill>
        <p:spPr bwMode="auto">
          <a:xfrm>
            <a:off x="755576" y="548680"/>
            <a:ext cx="6381892" cy="2503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972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476672"/>
            <a:ext cx="6512511" cy="1143000"/>
          </a:xfrm>
        </p:spPr>
        <p:txBody>
          <a:bodyPr/>
          <a:lstStyle/>
          <a:p>
            <a:r>
              <a:rPr lang="en-GB" dirty="0" smtClean="0"/>
              <a:t>Head team </a:t>
            </a:r>
            <a:endParaRPr lang="en-GB" dirty="0"/>
          </a:p>
        </p:txBody>
      </p:sp>
      <p:sp>
        <p:nvSpPr>
          <p:cNvPr id="3" name="Content Placeholder 2"/>
          <p:cNvSpPr>
            <a:spLocks noGrp="1"/>
          </p:cNvSpPr>
          <p:nvPr>
            <p:ph sz="quarter" idx="13"/>
          </p:nvPr>
        </p:nvSpPr>
        <p:spPr>
          <a:xfrm>
            <a:off x="683568" y="1556792"/>
            <a:ext cx="7416824" cy="4752528"/>
          </a:xfrm>
        </p:spPr>
        <p:txBody>
          <a:bodyPr>
            <a:normAutofit fontScale="92500"/>
          </a:bodyPr>
          <a:lstStyle/>
          <a:p>
            <a:r>
              <a:rPr lang="en-GB" dirty="0" smtClean="0"/>
              <a:t>Application form based around your S5 personal statement including reasons why you would be suitable for the role </a:t>
            </a:r>
            <a:r>
              <a:rPr lang="en-GB" dirty="0" err="1" smtClean="0"/>
              <a:t>eg</a:t>
            </a:r>
            <a:r>
              <a:rPr lang="en-GB" dirty="0" smtClean="0"/>
              <a:t>. qualities and previous leadership experience. This is to be handed into Mrs McDonald or the office</a:t>
            </a:r>
          </a:p>
          <a:p>
            <a:r>
              <a:rPr lang="en-GB" dirty="0" smtClean="0"/>
              <a:t>The applications are then analysed and the applicants’ names are given out on a ballot paper to the whole of your year for voting to take place- on who they believe are the best candidate (Vote for 1 boy and 1 girl)</a:t>
            </a:r>
          </a:p>
          <a:p>
            <a:r>
              <a:rPr lang="en-GB" dirty="0" smtClean="0"/>
              <a:t>The top 5 boys and top 5 girls are then asked to prepare a short presentation about why you are suitable for the role to be presented to the entire year group and the panel. The panel generally includes: senior management, junior pupils and at least one member of the previous head team. Please note that such presentations do not involve power points. </a:t>
            </a:r>
          </a:p>
          <a:p>
            <a:pPr marL="0" lvl="0" indent="0" fontAlgn="base">
              <a:lnSpc>
                <a:spcPct val="90000"/>
              </a:lnSpc>
              <a:spcAft>
                <a:spcPct val="0"/>
              </a:spcAft>
              <a:buClr>
                <a:srgbClr val="B2B2B2"/>
              </a:buClr>
              <a:buSzPct val="90000"/>
              <a:buNone/>
            </a:pPr>
            <a:endParaRPr lang="en-GB" sz="2800" kern="0" dirty="0">
              <a:solidFill>
                <a:srgbClr val="000000"/>
              </a:solidFill>
              <a:latin typeface="Arial"/>
            </a:endParaRPr>
          </a:p>
          <a:p>
            <a:endParaRPr lang="en-GB" dirty="0"/>
          </a:p>
        </p:txBody>
      </p:sp>
    </p:spTree>
    <p:extLst>
      <p:ext uri="{BB962C8B-B14F-4D97-AF65-F5344CB8AC3E}">
        <p14:creationId xmlns:p14="http://schemas.microsoft.com/office/powerpoint/2010/main" val="2536808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43608" y="908720"/>
            <a:ext cx="7389440" cy="3633584"/>
          </a:xfrm>
        </p:spPr>
        <p:txBody>
          <a:bodyPr/>
          <a:lstStyle/>
          <a:p>
            <a:r>
              <a:rPr lang="en-GB" dirty="0" smtClean="0"/>
              <a:t>Following the presentation, the same panel will interview you and assess your suitability for the role</a:t>
            </a:r>
          </a:p>
          <a:p>
            <a:r>
              <a:rPr lang="en-GB" dirty="0" smtClean="0"/>
              <a:t>Following the process, all candidates will be informed of their success or not. </a:t>
            </a:r>
            <a:endParaRPr lang="en-GB"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33"/>
          <a:stretch/>
        </p:blipFill>
        <p:spPr bwMode="auto">
          <a:xfrm>
            <a:off x="5029200" y="2132856"/>
            <a:ext cx="3215208" cy="4438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3212976"/>
            <a:ext cx="4132370" cy="2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825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760" y="260648"/>
            <a:ext cx="10153128" cy="1143000"/>
          </a:xfrm>
        </p:spPr>
        <p:txBody>
          <a:bodyPr/>
          <a:lstStyle/>
          <a:p>
            <a:r>
              <a:rPr lang="en-GB" dirty="0" smtClean="0"/>
              <a:t>Some words of Advice </a:t>
            </a:r>
            <a:endParaRPr lang="en-GB" dirty="0"/>
          </a:p>
        </p:txBody>
      </p:sp>
      <p:sp>
        <p:nvSpPr>
          <p:cNvPr id="3" name="Content Placeholder 2"/>
          <p:cNvSpPr>
            <a:spLocks noGrp="1"/>
          </p:cNvSpPr>
          <p:nvPr>
            <p:ph sz="quarter" idx="13"/>
          </p:nvPr>
        </p:nvSpPr>
        <p:spPr>
          <a:xfrm>
            <a:off x="395536" y="1340768"/>
            <a:ext cx="8280920" cy="4896544"/>
          </a:xfrm>
        </p:spPr>
        <p:txBody>
          <a:bodyPr>
            <a:normAutofit lnSpcReduction="10000"/>
          </a:bodyPr>
          <a:lstStyle/>
          <a:p>
            <a:r>
              <a:rPr lang="en-GB" dirty="0" smtClean="0"/>
              <a:t>These roles are extremely enjoyable but also extremely time consuming </a:t>
            </a:r>
          </a:p>
          <a:p>
            <a:r>
              <a:rPr lang="en-GB" dirty="0" smtClean="0"/>
              <a:t>Be aware that study periods, afterschool and even whole school days can be taken up by the duties and responsibilities of this role</a:t>
            </a:r>
          </a:p>
          <a:p>
            <a:r>
              <a:rPr lang="en-GB" dirty="0" smtClean="0"/>
              <a:t>There is a lot of responsibility on you and you must be prepared to make decisions and accept the consequences. Not everyone will be pleased with what you do all of the time</a:t>
            </a:r>
          </a:p>
          <a:p>
            <a:r>
              <a:rPr lang="en-GB" dirty="0" smtClean="0"/>
              <a:t>Communication between the head team members is vital since the work load is so heavy that everyone must get on well and do their fair share of work</a:t>
            </a:r>
          </a:p>
          <a:p>
            <a:r>
              <a:rPr lang="en-GB" dirty="0" smtClean="0"/>
              <a:t>Despite this, it is very rewarding and great fun as demonstrated at the Christmas dance! </a:t>
            </a:r>
          </a:p>
          <a:p>
            <a:endParaRPr lang="en-GB" dirty="0" smtClean="0"/>
          </a:p>
        </p:txBody>
      </p:sp>
    </p:spTree>
    <p:extLst>
      <p:ext uri="{BB962C8B-B14F-4D97-AF65-F5344CB8AC3E}">
        <p14:creationId xmlns:p14="http://schemas.microsoft.com/office/powerpoint/2010/main" val="3722894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616" y="332656"/>
            <a:ext cx="9433048" cy="1143000"/>
          </a:xfrm>
        </p:spPr>
        <p:txBody>
          <a:bodyPr/>
          <a:lstStyle/>
          <a:p>
            <a:r>
              <a:rPr lang="en-GB" dirty="0" smtClean="0"/>
              <a:t>House and sports captains </a:t>
            </a:r>
            <a:endParaRPr lang="en-GB" dirty="0"/>
          </a:p>
        </p:txBody>
      </p:sp>
      <p:sp>
        <p:nvSpPr>
          <p:cNvPr id="3" name="Content Placeholder 2"/>
          <p:cNvSpPr>
            <a:spLocks noGrp="1"/>
          </p:cNvSpPr>
          <p:nvPr>
            <p:ph sz="quarter" idx="13"/>
          </p:nvPr>
        </p:nvSpPr>
        <p:spPr>
          <a:xfrm>
            <a:off x="539552" y="1412776"/>
            <a:ext cx="4104456" cy="5040560"/>
          </a:xfrm>
        </p:spPr>
        <p:txBody>
          <a:bodyPr>
            <a:normAutofit fontScale="92500" lnSpcReduction="10000"/>
          </a:bodyPr>
          <a:lstStyle/>
          <a:p>
            <a:r>
              <a:rPr lang="en-GB" dirty="0" smtClean="0"/>
              <a:t>Apply initially in the same way as head team with a letter of application. Please note, that you can apply for more than one role and state clearly on your application what you are applying.</a:t>
            </a:r>
          </a:p>
          <a:p>
            <a:r>
              <a:rPr lang="en-GB" dirty="0" smtClean="0"/>
              <a:t>All candidates who specified that they wish to be a house captain (unless already elected as a member of the head team) will have their name put on a ballot paper in which the year group will vote on.</a:t>
            </a:r>
          </a:p>
          <a:p>
            <a:r>
              <a:rPr lang="en-GB" dirty="0" smtClean="0"/>
              <a:t>Again, it tends to be one boy and one girl who are elected.</a:t>
            </a:r>
          </a:p>
          <a:p>
            <a:endParaRPr lang="en-GB"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2132856"/>
            <a:ext cx="4248472" cy="3186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594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560" y="332656"/>
            <a:ext cx="6512511" cy="1143000"/>
          </a:xfrm>
        </p:spPr>
        <p:txBody>
          <a:bodyPr/>
          <a:lstStyle/>
          <a:p>
            <a:r>
              <a:rPr lang="en-GB" dirty="0" smtClean="0"/>
              <a:t>Prefects</a:t>
            </a:r>
            <a:endParaRPr lang="en-GB" dirty="0"/>
          </a:p>
        </p:txBody>
      </p:sp>
      <p:sp>
        <p:nvSpPr>
          <p:cNvPr id="3" name="Content Placeholder 2"/>
          <p:cNvSpPr>
            <a:spLocks noGrp="1"/>
          </p:cNvSpPr>
          <p:nvPr>
            <p:ph sz="quarter" idx="13"/>
          </p:nvPr>
        </p:nvSpPr>
        <p:spPr>
          <a:xfrm>
            <a:off x="683568" y="1772816"/>
            <a:ext cx="8640960" cy="3474720"/>
          </a:xfrm>
        </p:spPr>
        <p:txBody>
          <a:bodyPr/>
          <a:lstStyle/>
          <a:p>
            <a:r>
              <a:rPr lang="en-GB" dirty="0" smtClean="0"/>
              <a:t>They apply again through a letter of application. </a:t>
            </a:r>
          </a:p>
        </p:txBody>
      </p:sp>
      <p:pic>
        <p:nvPicPr>
          <p:cNvPr id="4" name="Picture 3"/>
          <p:cNvPicPr>
            <a:picLocks noChangeAspect="1"/>
          </p:cNvPicPr>
          <p:nvPr/>
        </p:nvPicPr>
        <p:blipFill rotWithShape="1">
          <a:blip r:embed="rId2" cstate="print"/>
          <a:srcRect l="9251" t="24466" r="13116" b="26316"/>
          <a:stretch/>
        </p:blipFill>
        <p:spPr>
          <a:xfrm>
            <a:off x="2555776" y="2276872"/>
            <a:ext cx="3888432" cy="4388248"/>
          </a:xfrm>
          <a:prstGeom prst="rect">
            <a:avLst/>
          </a:prstGeom>
        </p:spPr>
      </p:pic>
    </p:spTree>
    <p:extLst>
      <p:ext uri="{BB962C8B-B14F-4D97-AF65-F5344CB8AC3E}">
        <p14:creationId xmlns:p14="http://schemas.microsoft.com/office/powerpoint/2010/main" val="2155396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5" y="260648"/>
            <a:ext cx="9145016" cy="5616624"/>
          </a:xfrm>
        </p:spPr>
        <p:txBody>
          <a:bodyPr/>
          <a:lstStyle/>
          <a:p>
            <a:pPr algn="ctr"/>
            <a:r>
              <a:rPr lang="en-GB" dirty="0" smtClean="0"/>
              <a:t>Some words of advice for 6</a:t>
            </a:r>
            <a:r>
              <a:rPr lang="en-GB" baseline="30000" dirty="0" smtClean="0"/>
              <a:t>th</a:t>
            </a:r>
            <a:r>
              <a:rPr lang="en-GB" dirty="0"/>
              <a:t> </a:t>
            </a:r>
            <a:r>
              <a:rPr lang="en-GB" dirty="0" smtClean="0"/>
              <a:t>year</a:t>
            </a:r>
            <a:endParaRPr lang="en-GB" dirty="0"/>
          </a:p>
        </p:txBody>
      </p:sp>
      <p:sp>
        <p:nvSpPr>
          <p:cNvPr id="3" name="Content Placeholder 2"/>
          <p:cNvSpPr>
            <a:spLocks noGrp="1"/>
          </p:cNvSpPr>
          <p:nvPr>
            <p:ph sz="quarter" idx="13"/>
          </p:nvPr>
        </p:nvSpPr>
        <p:spPr>
          <a:xfrm>
            <a:off x="395536" y="1988840"/>
            <a:ext cx="8280920" cy="4320480"/>
          </a:xfrm>
        </p:spPr>
        <p:txBody>
          <a:bodyPr>
            <a:normAutofit lnSpcReduction="10000"/>
          </a:bodyPr>
          <a:lstStyle/>
          <a:p>
            <a:r>
              <a:rPr lang="en-GB" dirty="0" smtClean="0"/>
              <a:t>From the very start of 6</a:t>
            </a:r>
            <a:r>
              <a:rPr lang="en-GB" baseline="30000" dirty="0" smtClean="0"/>
              <a:t>th</a:t>
            </a:r>
            <a:r>
              <a:rPr lang="en-GB" dirty="0" smtClean="0"/>
              <a:t> year you must seriously be considering what your next steps are. The year flies by and before you know it, it will be your leavers’ evening.</a:t>
            </a:r>
          </a:p>
          <a:p>
            <a:r>
              <a:rPr lang="en-GB" dirty="0" smtClean="0"/>
              <a:t>Enjoy the roles and responsibilities that come with your blue jumper.</a:t>
            </a:r>
          </a:p>
          <a:p>
            <a:r>
              <a:rPr lang="en-GB" dirty="0" smtClean="0"/>
              <a:t>Respect the new places you have been rewarded with (e.g. common room, art room).</a:t>
            </a:r>
          </a:p>
          <a:p>
            <a:r>
              <a:rPr lang="en-GB" dirty="0" smtClean="0"/>
              <a:t>Yes, it may seem like you have los of study periods to waste playing </a:t>
            </a:r>
            <a:r>
              <a:rPr lang="en-GB" dirty="0" err="1" smtClean="0"/>
              <a:t>Fifa</a:t>
            </a:r>
            <a:r>
              <a:rPr lang="en-GB" dirty="0" smtClean="0"/>
              <a:t> in the common room or watching movies but in all honesty, use them well or when it comes to prelims, coursework deadlines you will regret spending all those hours trying to improve your ultimate team.</a:t>
            </a:r>
          </a:p>
          <a:p>
            <a:endParaRPr lang="en-GB" dirty="0"/>
          </a:p>
        </p:txBody>
      </p:sp>
    </p:spTree>
    <p:extLst>
      <p:ext uri="{BB962C8B-B14F-4D97-AF65-F5344CB8AC3E}">
        <p14:creationId xmlns:p14="http://schemas.microsoft.com/office/powerpoint/2010/main" val="2700399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3"/>
          </p:nvPr>
        </p:nvSpPr>
        <p:spPr>
          <a:xfrm>
            <a:off x="2987824" y="764704"/>
            <a:ext cx="6400800" cy="3474720"/>
          </a:xfrm>
        </p:spPr>
        <p:txBody>
          <a:bodyPr/>
          <a:lstStyle/>
          <a:p>
            <a:r>
              <a:rPr lang="en-GB" dirty="0" smtClean="0"/>
              <a:t>Any Questions?</a:t>
            </a:r>
            <a:endParaRPr lang="en-GB"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340768"/>
            <a:ext cx="7277581"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5919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6512511" cy="1143000"/>
          </a:xfrm>
        </p:spPr>
        <p:txBody>
          <a:bodyPr/>
          <a:lstStyle/>
          <a:p>
            <a:r>
              <a:rPr lang="en-GB" dirty="0" smtClean="0"/>
              <a:t>Roles available </a:t>
            </a:r>
            <a:endParaRPr lang="en-GB" dirty="0"/>
          </a:p>
        </p:txBody>
      </p:sp>
      <p:sp>
        <p:nvSpPr>
          <p:cNvPr id="3" name="Content Placeholder 2"/>
          <p:cNvSpPr>
            <a:spLocks noGrp="1"/>
          </p:cNvSpPr>
          <p:nvPr>
            <p:ph sz="quarter" idx="13"/>
          </p:nvPr>
        </p:nvSpPr>
        <p:spPr>
          <a:xfrm>
            <a:off x="467544" y="1916832"/>
            <a:ext cx="8208912" cy="3474720"/>
          </a:xfrm>
        </p:spPr>
        <p:txBody>
          <a:bodyPr/>
          <a:lstStyle/>
          <a:p>
            <a:r>
              <a:rPr lang="en-GB" dirty="0" smtClean="0"/>
              <a:t>Head team- 4</a:t>
            </a:r>
          </a:p>
          <a:p>
            <a:r>
              <a:rPr lang="en-GB" dirty="0" smtClean="0"/>
              <a:t>House captains (Two for each house)- 10</a:t>
            </a:r>
          </a:p>
          <a:p>
            <a:pPr lvl="0">
              <a:buClr>
                <a:srgbClr val="F14124">
                  <a:lumMod val="75000"/>
                </a:srgbClr>
              </a:buClr>
            </a:pPr>
            <a:r>
              <a:rPr lang="en-GB" dirty="0" smtClean="0"/>
              <a:t>Sports captains- </a:t>
            </a:r>
            <a:r>
              <a:rPr lang="en-GB" dirty="0">
                <a:solidFill>
                  <a:prstClr val="black">
                    <a:lumMod val="75000"/>
                    <a:lumOff val="25000"/>
                  </a:prstClr>
                </a:solidFill>
              </a:rPr>
              <a:t>(Two for each house)- 10</a:t>
            </a:r>
          </a:p>
          <a:p>
            <a:r>
              <a:rPr lang="en-GB" dirty="0" smtClean="0"/>
              <a:t>Prefects- approximately 6 for each house</a:t>
            </a:r>
          </a:p>
          <a:p>
            <a:r>
              <a:rPr lang="en-GB" dirty="0" smtClean="0"/>
              <a:t>Literacy Ambassadors- Advanced higher English class </a:t>
            </a:r>
          </a:p>
          <a:p>
            <a:r>
              <a:rPr lang="en-GB" dirty="0" smtClean="0"/>
              <a:t>Learning Ambassadors – Mrs Weston in charge of them</a:t>
            </a:r>
          </a:p>
          <a:p>
            <a:r>
              <a:rPr lang="en-GB" dirty="0" smtClean="0"/>
              <a:t>Committee leaders- 1 for each committee </a:t>
            </a:r>
            <a:endParaRPr lang="en-GB" dirty="0"/>
          </a:p>
        </p:txBody>
      </p:sp>
    </p:spTree>
    <p:extLst>
      <p:ext uri="{BB962C8B-B14F-4D97-AF65-F5344CB8AC3E}">
        <p14:creationId xmlns:p14="http://schemas.microsoft.com/office/powerpoint/2010/main" val="320849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568" y="548680"/>
            <a:ext cx="6512511" cy="1143000"/>
          </a:xfrm>
        </p:spPr>
        <p:txBody>
          <a:bodyPr/>
          <a:lstStyle/>
          <a:p>
            <a:r>
              <a:rPr lang="en-GB" dirty="0" smtClean="0"/>
              <a:t>Head Team </a:t>
            </a:r>
            <a:endParaRPr lang="en-GB" dirty="0"/>
          </a:p>
        </p:txBody>
      </p:sp>
      <p:sp>
        <p:nvSpPr>
          <p:cNvPr id="3" name="Content Placeholder 2"/>
          <p:cNvSpPr>
            <a:spLocks noGrp="1"/>
          </p:cNvSpPr>
          <p:nvPr>
            <p:ph sz="quarter" idx="13"/>
          </p:nvPr>
        </p:nvSpPr>
        <p:spPr>
          <a:xfrm>
            <a:off x="251520" y="1623053"/>
            <a:ext cx="4896544" cy="4824536"/>
          </a:xfrm>
        </p:spPr>
        <p:txBody>
          <a:bodyPr>
            <a:normAutofit fontScale="77500" lnSpcReduction="20000"/>
          </a:bodyPr>
          <a:lstStyle/>
          <a:p>
            <a:r>
              <a:rPr lang="en-GB" dirty="0" smtClean="0"/>
              <a:t>What the role entails? </a:t>
            </a:r>
          </a:p>
          <a:p>
            <a:pPr>
              <a:buFontTx/>
              <a:buChar char="-"/>
            </a:pPr>
            <a:r>
              <a:rPr lang="en-GB" dirty="0" smtClean="0"/>
              <a:t>Representing the school at events within the school but also the community e.g. Remembrance Sunday </a:t>
            </a:r>
          </a:p>
          <a:p>
            <a:pPr>
              <a:buFontTx/>
              <a:buChar char="-"/>
            </a:pPr>
            <a:r>
              <a:rPr lang="en-GB" dirty="0" smtClean="0"/>
              <a:t>Make speeches: Dux assembly, Burns Supper, Leaving evening, Readings at church services etc.. </a:t>
            </a:r>
          </a:p>
          <a:p>
            <a:pPr>
              <a:buFontTx/>
              <a:buChar char="-"/>
            </a:pPr>
            <a:r>
              <a:rPr lang="en-GB" dirty="0" smtClean="0"/>
              <a:t>Management of committees</a:t>
            </a:r>
          </a:p>
          <a:p>
            <a:pPr>
              <a:buFontTx/>
              <a:buChar char="-"/>
            </a:pPr>
            <a:r>
              <a:rPr lang="en-GB" dirty="0" smtClean="0"/>
              <a:t>Tours of the school</a:t>
            </a:r>
          </a:p>
          <a:p>
            <a:pPr>
              <a:buFontTx/>
              <a:buChar char="-"/>
            </a:pPr>
            <a:r>
              <a:rPr lang="en-GB" dirty="0" smtClean="0"/>
              <a:t>Attending events such as school shows and concerts</a:t>
            </a:r>
          </a:p>
          <a:p>
            <a:pPr>
              <a:buFontTx/>
              <a:buChar char="-"/>
            </a:pPr>
            <a:r>
              <a:rPr lang="en-GB" dirty="0" smtClean="0"/>
              <a:t>Comparing the 1</a:t>
            </a:r>
            <a:r>
              <a:rPr lang="en-GB" baseline="30000" dirty="0" smtClean="0"/>
              <a:t>st</a:t>
            </a:r>
            <a:r>
              <a:rPr lang="en-GB" dirty="0" smtClean="0"/>
              <a:t> act of the Christmas concert</a:t>
            </a:r>
          </a:p>
          <a:p>
            <a:pPr>
              <a:buFontTx/>
              <a:buChar char="-"/>
            </a:pPr>
            <a:r>
              <a:rPr lang="en-GB" dirty="0" smtClean="0"/>
              <a:t>Going to conference's with other head teams </a:t>
            </a:r>
          </a:p>
          <a:p>
            <a:pPr>
              <a:buFontTx/>
              <a:buChar char="-"/>
            </a:pPr>
            <a:r>
              <a:rPr lang="en-GB" dirty="0" smtClean="0"/>
              <a:t>Attending other schools dances </a:t>
            </a:r>
          </a:p>
          <a:p>
            <a:pPr>
              <a:buFontTx/>
              <a:buChar char="-"/>
            </a:pPr>
            <a:r>
              <a:rPr lang="en-GB" dirty="0" smtClean="0"/>
              <a:t>Being role models within and outwith the school</a:t>
            </a:r>
          </a:p>
          <a:p>
            <a:pPr>
              <a:buFontTx/>
              <a:buChar char="-"/>
            </a:pPr>
            <a:endParaRPr lang="en-GB" dirty="0" smtClean="0"/>
          </a:p>
          <a:p>
            <a:pPr>
              <a:buFontTx/>
              <a:buChar char="-"/>
            </a:pPr>
            <a:endParaRPr lang="en-GB"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132" b="13582"/>
          <a:stretch/>
        </p:blipFill>
        <p:spPr bwMode="auto">
          <a:xfrm>
            <a:off x="5095015" y="1441459"/>
            <a:ext cx="3797465" cy="49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3783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6512511" cy="1143000"/>
          </a:xfrm>
        </p:spPr>
        <p:txBody>
          <a:bodyPr/>
          <a:lstStyle/>
          <a:p>
            <a:r>
              <a:rPr lang="en-GB" dirty="0" smtClean="0"/>
              <a:t>House Captains </a:t>
            </a:r>
            <a:endParaRPr lang="en-GB" dirty="0"/>
          </a:p>
        </p:txBody>
      </p:sp>
      <p:sp>
        <p:nvSpPr>
          <p:cNvPr id="3" name="Content Placeholder 2"/>
          <p:cNvSpPr>
            <a:spLocks noGrp="1"/>
          </p:cNvSpPr>
          <p:nvPr>
            <p:ph sz="quarter" idx="13"/>
          </p:nvPr>
        </p:nvSpPr>
        <p:spPr>
          <a:xfrm>
            <a:off x="4499992" y="1412776"/>
            <a:ext cx="4139521" cy="5184576"/>
          </a:xfrm>
        </p:spPr>
        <p:txBody>
          <a:bodyPr>
            <a:normAutofit lnSpcReduction="10000"/>
          </a:bodyPr>
          <a:lstStyle/>
          <a:p>
            <a:r>
              <a:rPr lang="en-GB" dirty="0" smtClean="0"/>
              <a:t>Run house events </a:t>
            </a:r>
          </a:p>
          <a:p>
            <a:r>
              <a:rPr lang="en-GB" dirty="0" smtClean="0"/>
              <a:t>Speak at house assemblies </a:t>
            </a:r>
          </a:p>
          <a:p>
            <a:r>
              <a:rPr lang="en-GB" dirty="0" smtClean="0"/>
              <a:t>Be a responsible, motivational role model for their house</a:t>
            </a:r>
          </a:p>
          <a:p>
            <a:r>
              <a:rPr lang="en-GB" dirty="0" smtClean="0"/>
              <a:t>Work to improve house points system </a:t>
            </a:r>
          </a:p>
          <a:p>
            <a:r>
              <a:rPr lang="en-GB" dirty="0" smtClean="0"/>
              <a:t>Keep notice boards updated  </a:t>
            </a:r>
          </a:p>
          <a:p>
            <a:r>
              <a:rPr lang="en-GB" dirty="0" smtClean="0"/>
              <a:t>Create rota when house is on prefect duty</a:t>
            </a:r>
          </a:p>
          <a:p>
            <a:r>
              <a:rPr lang="en-GB" dirty="0" err="1" smtClean="0"/>
              <a:t>Monitior</a:t>
            </a:r>
            <a:r>
              <a:rPr lang="en-GB" dirty="0" smtClean="0"/>
              <a:t> prefects and make sure that they are carrying out their duties- remind them to check in </a:t>
            </a:r>
          </a:p>
          <a:p>
            <a:endParaRPr lang="en-GB"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02632"/>
            <a:ext cx="3816424" cy="3053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2238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548680"/>
            <a:ext cx="6512511" cy="1143000"/>
          </a:xfrm>
        </p:spPr>
        <p:txBody>
          <a:bodyPr/>
          <a:lstStyle/>
          <a:p>
            <a:r>
              <a:rPr lang="en-GB" dirty="0" smtClean="0"/>
              <a:t>Sports captains</a:t>
            </a:r>
            <a:endParaRPr lang="en-GB" dirty="0"/>
          </a:p>
        </p:txBody>
      </p:sp>
      <p:sp>
        <p:nvSpPr>
          <p:cNvPr id="3" name="Content Placeholder 2"/>
          <p:cNvSpPr>
            <a:spLocks noGrp="1"/>
          </p:cNvSpPr>
          <p:nvPr>
            <p:ph sz="quarter" idx="13"/>
          </p:nvPr>
        </p:nvSpPr>
        <p:spPr>
          <a:xfrm>
            <a:off x="539552" y="1700808"/>
            <a:ext cx="7920880" cy="3474720"/>
          </a:xfrm>
        </p:spPr>
        <p:txBody>
          <a:bodyPr/>
          <a:lstStyle/>
          <a:p>
            <a:r>
              <a:rPr lang="en-GB" dirty="0" smtClean="0"/>
              <a:t>Create inter-house sporting events </a:t>
            </a:r>
          </a:p>
          <a:p>
            <a:r>
              <a:rPr lang="en-GB" dirty="0" smtClean="0"/>
              <a:t>Work to improve the house system </a:t>
            </a:r>
          </a:p>
          <a:p>
            <a:r>
              <a:rPr lang="en-GB" dirty="0"/>
              <a:t>Be a responsible, motivational role model for their house </a:t>
            </a:r>
          </a:p>
          <a:p>
            <a:endParaRPr lang="en-GB"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3209622"/>
            <a:ext cx="5112568" cy="33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2321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664" y="332656"/>
            <a:ext cx="11449272" cy="1143000"/>
          </a:xfrm>
        </p:spPr>
        <p:txBody>
          <a:bodyPr/>
          <a:lstStyle/>
          <a:p>
            <a:pPr algn="ctr"/>
            <a:r>
              <a:rPr lang="en-GB" dirty="0" smtClean="0"/>
              <a:t>Prefects </a:t>
            </a:r>
            <a:endParaRPr lang="en-GB" dirty="0"/>
          </a:p>
        </p:txBody>
      </p:sp>
      <p:sp>
        <p:nvSpPr>
          <p:cNvPr id="3" name="Content Placeholder 2"/>
          <p:cNvSpPr>
            <a:spLocks noGrp="1"/>
          </p:cNvSpPr>
          <p:nvPr>
            <p:ph sz="quarter" idx="13"/>
          </p:nvPr>
        </p:nvSpPr>
        <p:spPr>
          <a:xfrm>
            <a:off x="611560" y="1628800"/>
            <a:ext cx="3960440" cy="5040560"/>
          </a:xfrm>
        </p:spPr>
        <p:txBody>
          <a:bodyPr>
            <a:normAutofit fontScale="77500" lnSpcReduction="20000"/>
          </a:bodyPr>
          <a:lstStyle/>
          <a:p>
            <a:r>
              <a:rPr lang="en-GB" dirty="0" smtClean="0"/>
              <a:t>Manage lunch queues </a:t>
            </a:r>
          </a:p>
          <a:p>
            <a:r>
              <a:rPr lang="en-GB" dirty="0" smtClean="0"/>
              <a:t>Monitor corridor's during lunch time and break time (2 per floor)</a:t>
            </a:r>
          </a:p>
          <a:p>
            <a:r>
              <a:rPr lang="en-GB" dirty="0" smtClean="0"/>
              <a:t>Help put out grab and go’s </a:t>
            </a:r>
          </a:p>
          <a:p>
            <a:r>
              <a:rPr lang="en-GB" dirty="0" smtClean="0"/>
              <a:t>Act as a role model to younger students</a:t>
            </a:r>
          </a:p>
          <a:p>
            <a:r>
              <a:rPr lang="en-GB" dirty="0" smtClean="0"/>
              <a:t>Challenge people about dropping litter</a:t>
            </a:r>
          </a:p>
          <a:p>
            <a:r>
              <a:rPr lang="en-GB" dirty="0" smtClean="0"/>
              <a:t>Pass on those who are misbehaving to go on report </a:t>
            </a:r>
          </a:p>
          <a:p>
            <a:r>
              <a:rPr lang="en-GB" dirty="0" smtClean="0"/>
              <a:t>Enforce the school rules </a:t>
            </a:r>
          </a:p>
          <a:p>
            <a:r>
              <a:rPr lang="en-GB" dirty="0" smtClean="0"/>
              <a:t>Provide </a:t>
            </a:r>
            <a:r>
              <a:rPr lang="en-GB" dirty="0" err="1" smtClean="0"/>
              <a:t>availabilty</a:t>
            </a:r>
            <a:r>
              <a:rPr lang="en-GB" dirty="0" smtClean="0"/>
              <a:t> for duties to house captains</a:t>
            </a:r>
          </a:p>
          <a:p>
            <a:r>
              <a:rPr lang="en-GB" dirty="0" smtClean="0"/>
              <a:t>Play a role in assemblies</a:t>
            </a:r>
          </a:p>
          <a:p>
            <a:r>
              <a:rPr lang="en-GB" dirty="0" smtClean="0"/>
              <a:t>Set a good example</a:t>
            </a:r>
          </a:p>
          <a:p>
            <a:r>
              <a:rPr lang="en-GB" dirty="0" smtClean="0"/>
              <a:t>Check in for patrolling at 1.45pm with Mr Burrell</a:t>
            </a:r>
          </a:p>
          <a:p>
            <a:endParaRPr lang="en-GB"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1412776"/>
            <a:ext cx="3384376" cy="507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8509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04664"/>
            <a:ext cx="6512511" cy="1143000"/>
          </a:xfrm>
        </p:spPr>
        <p:txBody>
          <a:bodyPr/>
          <a:lstStyle/>
          <a:p>
            <a:r>
              <a:rPr lang="en-GB" dirty="0" smtClean="0"/>
              <a:t>Literacy ambassadors </a:t>
            </a:r>
            <a:endParaRPr lang="en-GB" dirty="0"/>
          </a:p>
        </p:txBody>
      </p:sp>
      <p:sp>
        <p:nvSpPr>
          <p:cNvPr id="3" name="Content Placeholder 2"/>
          <p:cNvSpPr>
            <a:spLocks noGrp="1"/>
          </p:cNvSpPr>
          <p:nvPr>
            <p:ph sz="quarter" idx="13"/>
          </p:nvPr>
        </p:nvSpPr>
        <p:spPr>
          <a:xfrm>
            <a:off x="611560" y="1700808"/>
            <a:ext cx="3960440" cy="4536504"/>
          </a:xfrm>
        </p:spPr>
        <p:txBody>
          <a:bodyPr>
            <a:normAutofit/>
          </a:bodyPr>
          <a:lstStyle/>
          <a:p>
            <a:r>
              <a:rPr lang="en-GB" dirty="0" smtClean="0"/>
              <a:t>Encourage reading and other literacy based activities around the school</a:t>
            </a:r>
          </a:p>
          <a:p>
            <a:r>
              <a:rPr lang="en-GB" dirty="0" smtClean="0"/>
              <a:t>Helping to set up the literacy café </a:t>
            </a:r>
          </a:p>
          <a:p>
            <a:r>
              <a:rPr lang="en-GB" dirty="0" smtClean="0"/>
              <a:t>Help with classes in Learning support for first year children who struggle with basic literacy skills on a weekly basis </a:t>
            </a:r>
            <a:endParaRPr lang="en-GB"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484784"/>
            <a:ext cx="3369464" cy="505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5575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592" y="404664"/>
            <a:ext cx="8604448" cy="1143000"/>
          </a:xfrm>
        </p:spPr>
        <p:txBody>
          <a:bodyPr/>
          <a:lstStyle/>
          <a:p>
            <a:r>
              <a:rPr lang="en-GB" dirty="0" smtClean="0"/>
              <a:t>Learning Ambassadors </a:t>
            </a:r>
            <a:endParaRPr lang="en-GB" dirty="0"/>
          </a:p>
        </p:txBody>
      </p:sp>
      <p:sp>
        <p:nvSpPr>
          <p:cNvPr id="3" name="Content Placeholder 2"/>
          <p:cNvSpPr>
            <a:spLocks noGrp="1"/>
          </p:cNvSpPr>
          <p:nvPr>
            <p:ph sz="quarter" idx="13"/>
          </p:nvPr>
        </p:nvSpPr>
        <p:spPr>
          <a:xfrm>
            <a:off x="251520" y="1556792"/>
            <a:ext cx="4464496" cy="3834760"/>
          </a:xfrm>
        </p:spPr>
        <p:txBody>
          <a:bodyPr/>
          <a:lstStyle/>
          <a:p>
            <a:r>
              <a:rPr lang="en-US" dirty="0"/>
              <a:t> </a:t>
            </a:r>
            <a:r>
              <a:rPr lang="en-US" dirty="0" smtClean="0"/>
              <a:t>To </a:t>
            </a:r>
            <a:r>
              <a:rPr lang="en-US" dirty="0"/>
              <a:t>teach people about study </a:t>
            </a:r>
            <a:r>
              <a:rPr lang="en-US" dirty="0" smtClean="0"/>
              <a:t>skills so that they can revise and work efficiently </a:t>
            </a:r>
            <a:endParaRPr lang="en-US" dirty="0"/>
          </a:p>
          <a:p>
            <a:r>
              <a:rPr lang="en-US" dirty="0" smtClean="0"/>
              <a:t>Involves creating and delivering </a:t>
            </a:r>
            <a:r>
              <a:rPr lang="en-US" dirty="0"/>
              <a:t>lessons for 4th </a:t>
            </a:r>
            <a:r>
              <a:rPr lang="en-US" dirty="0" smtClean="0"/>
              <a:t>years on study skills and how to make the most out of your studying</a:t>
            </a:r>
          </a:p>
          <a:p>
            <a:r>
              <a:rPr lang="en-US" dirty="0" smtClean="0"/>
              <a:t>Also have a role in </a:t>
            </a:r>
            <a:r>
              <a:rPr lang="en-US" smtClean="0"/>
              <a:t>the setting up of the literacy </a:t>
            </a:r>
            <a:r>
              <a:rPr lang="en-US" dirty="0" smtClean="0"/>
              <a:t>café</a:t>
            </a:r>
            <a:endParaRPr lang="en-GB"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356992"/>
            <a:ext cx="4228300" cy="282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5493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80928"/>
            <a:ext cx="7848872" cy="3168352"/>
          </a:xfrm>
        </p:spPr>
        <p:txBody>
          <a:bodyPr/>
          <a:lstStyle/>
          <a:p>
            <a:r>
              <a:rPr lang="en-GB" dirty="0" smtClean="0"/>
              <a:t>The application process </a:t>
            </a:r>
            <a:endParaRPr lang="en-GB" dirty="0"/>
          </a:p>
        </p:txBody>
      </p:sp>
      <p:sp>
        <p:nvSpPr>
          <p:cNvPr id="3" name="Content Placeholder 2"/>
          <p:cNvSpPr>
            <a:spLocks noGrp="1"/>
          </p:cNvSpPr>
          <p:nvPr>
            <p:ph sz="quarter" idx="13"/>
          </p:nvPr>
        </p:nvSpPr>
        <p:spPr/>
        <p:txBody>
          <a:bodyPr/>
          <a:lstStyle/>
          <a:p>
            <a:endParaRPr lang="en-GB" dirty="0"/>
          </a:p>
        </p:txBody>
      </p:sp>
    </p:spTree>
    <p:extLst>
      <p:ext uri="{BB962C8B-B14F-4D97-AF65-F5344CB8AC3E}">
        <p14:creationId xmlns:p14="http://schemas.microsoft.com/office/powerpoint/2010/main" val="1038812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117</TotalTime>
  <Words>918</Words>
  <Application>Microsoft Office PowerPoint</Application>
  <PresentationFormat>On-screen Show (4:3)</PresentationFormat>
  <Paragraphs>77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Slipstream</vt:lpstr>
      <vt:lpstr>Leadership Roles</vt:lpstr>
      <vt:lpstr>Roles available </vt:lpstr>
      <vt:lpstr>Head Team </vt:lpstr>
      <vt:lpstr>House Captains </vt:lpstr>
      <vt:lpstr>Sports captains</vt:lpstr>
      <vt:lpstr>Prefects </vt:lpstr>
      <vt:lpstr>Literacy ambassadors </vt:lpstr>
      <vt:lpstr>Learning Ambassadors </vt:lpstr>
      <vt:lpstr>The application process </vt:lpstr>
      <vt:lpstr>Head team </vt:lpstr>
      <vt:lpstr>PowerPoint Presentation</vt:lpstr>
      <vt:lpstr>Some words of Advice </vt:lpstr>
      <vt:lpstr>House and sports captains </vt:lpstr>
      <vt:lpstr>Prefects</vt:lpstr>
      <vt:lpstr>Some words of advice for 6th year</vt:lpstr>
      <vt:lpstr>PowerPoint Presentation</vt:lpstr>
    </vt:vector>
  </TitlesOfParts>
  <Company>RM plc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Roles</dc:title>
  <dc:creator>Rachel</dc:creator>
  <cp:lastModifiedBy>Ferguson, David</cp:lastModifiedBy>
  <cp:revision>14</cp:revision>
  <dcterms:created xsi:type="dcterms:W3CDTF">2015-01-08T12:07:28Z</dcterms:created>
  <dcterms:modified xsi:type="dcterms:W3CDTF">2015-03-06T08:35:06Z</dcterms:modified>
</cp:coreProperties>
</file>