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79" r:id="rId3"/>
    <p:sldId id="267" r:id="rId4"/>
    <p:sldId id="268" r:id="rId5"/>
    <p:sldId id="271" r:id="rId6"/>
    <p:sldId id="272" r:id="rId7"/>
    <p:sldId id="274" r:id="rId8"/>
    <p:sldId id="269" r:id="rId9"/>
    <p:sldId id="270" r:id="rId10"/>
    <p:sldId id="277" r:id="rId11"/>
    <p:sldId id="265" r:id="rId12"/>
    <p:sldId id="259" r:id="rId13"/>
    <p:sldId id="288" r:id="rId14"/>
    <p:sldId id="280" r:id="rId15"/>
    <p:sldId id="261" r:id="rId16"/>
    <p:sldId id="287" r:id="rId17"/>
    <p:sldId id="283" r:id="rId18"/>
    <p:sldId id="290" r:id="rId19"/>
    <p:sldId id="291" r:id="rId20"/>
    <p:sldId id="292" r:id="rId21"/>
    <p:sldId id="284" r:id="rId22"/>
    <p:sldId id="289" r:id="rId23"/>
    <p:sldId id="286" r:id="rId24"/>
    <p:sldId id="281" r:id="rId25"/>
    <p:sldId id="282" r:id="rId26"/>
    <p:sldId id="260" r:id="rId27"/>
    <p:sldId id="263" r:id="rId28"/>
    <p:sldId id="278"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842" y="-9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EAE08A-2775-4D66-AA87-908139FF81AF}" type="datetimeFigureOut">
              <a:rPr lang="en-GB" smtClean="0"/>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AE08A-2775-4D66-AA87-908139FF81AF}" type="datetimeFigureOut">
              <a:rPr lang="en-GB" smtClean="0"/>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AE08A-2775-4D66-AA87-908139FF81AF}" type="datetimeFigureOut">
              <a:rPr lang="en-GB" smtClean="0"/>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AE08A-2775-4D66-AA87-908139FF81AF}" type="datetimeFigureOut">
              <a:rPr lang="en-GB" smtClean="0"/>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EAE08A-2775-4D66-AA87-908139FF81AF}" type="datetimeFigureOut">
              <a:rPr lang="en-GB" smtClean="0"/>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EAE08A-2775-4D66-AA87-908139FF81AF}" type="datetimeFigureOut">
              <a:rPr lang="en-GB" smtClean="0"/>
              <a:t>27/05/2015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EAE08A-2775-4D66-AA87-908139FF81AF}" type="datetimeFigureOut">
              <a:rPr lang="en-GB" smtClean="0"/>
              <a:t>27/05/2015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EAE08A-2775-4D66-AA87-908139FF81AF}" type="datetimeFigureOut">
              <a:rPr lang="en-GB" smtClean="0"/>
              <a:t>27/05/2015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AE08A-2775-4D66-AA87-908139FF81AF}" type="datetimeFigureOut">
              <a:rPr lang="en-GB" smtClean="0"/>
              <a:t>27/05/2015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785003-6256-413C-A674-A0F261D798E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AE08A-2775-4D66-AA87-908139FF81AF}" type="datetimeFigureOut">
              <a:rPr lang="en-GB" smtClean="0"/>
              <a:t>27/05/2015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785003-6256-413C-A674-A0F261D798E1}"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2EAE08A-2775-4D66-AA87-908139FF81AF}" type="datetimeFigureOut">
              <a:rPr lang="en-GB" smtClean="0"/>
              <a:t>27/05/2015</a:t>
            </a:fld>
            <a:endParaRPr lang="en-GB"/>
          </a:p>
        </p:txBody>
      </p:sp>
      <p:sp>
        <p:nvSpPr>
          <p:cNvPr id="9" name="Slide Number Placeholder 8"/>
          <p:cNvSpPr>
            <a:spLocks noGrp="1"/>
          </p:cNvSpPr>
          <p:nvPr>
            <p:ph type="sldNum" sz="quarter" idx="11"/>
          </p:nvPr>
        </p:nvSpPr>
        <p:spPr/>
        <p:txBody>
          <a:bodyPr/>
          <a:lstStyle/>
          <a:p>
            <a:fld id="{A5785003-6256-413C-A674-A0F261D798E1}"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5785003-6256-413C-A674-A0F261D798E1}"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2EAE08A-2775-4D66-AA87-908139FF81AF}" type="datetimeFigureOut">
              <a:rPr lang="en-GB" smtClean="0"/>
              <a:t>27/05/2015</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arlstonhigh-achievement.weebly.com/"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988840"/>
            <a:ext cx="7543800" cy="2593975"/>
          </a:xfrm>
        </p:spPr>
        <p:txBody>
          <a:bodyPr/>
          <a:lstStyle/>
          <a:p>
            <a:r>
              <a:rPr lang="en-GB" sz="6000" dirty="0" smtClean="0"/>
              <a:t>Achievement in Earlston High School</a:t>
            </a:r>
            <a:endParaRPr lang="en-GB" sz="6000" dirty="0"/>
          </a:p>
        </p:txBody>
      </p:sp>
      <p:sp>
        <p:nvSpPr>
          <p:cNvPr id="3" name="Subtitle 2"/>
          <p:cNvSpPr>
            <a:spLocks noGrp="1"/>
          </p:cNvSpPr>
          <p:nvPr>
            <p:ph type="subTitle" idx="1"/>
          </p:nvPr>
        </p:nvSpPr>
        <p:spPr>
          <a:xfrm>
            <a:off x="683568" y="4581128"/>
            <a:ext cx="6461760" cy="1066800"/>
          </a:xfrm>
        </p:spPr>
        <p:txBody>
          <a:bodyPr>
            <a:normAutofit/>
          </a:bodyPr>
          <a:lstStyle/>
          <a:p>
            <a:r>
              <a:rPr lang="en-GB" dirty="0" smtClean="0"/>
              <a:t>Learner Journey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221269"/>
            <a:ext cx="1800200" cy="2199259"/>
          </a:xfrm>
          <a:prstGeom prst="rect">
            <a:avLst/>
          </a:prstGeom>
        </p:spPr>
      </p:pic>
    </p:spTree>
    <p:extLst>
      <p:ext uri="{BB962C8B-B14F-4D97-AF65-F5344CB8AC3E}">
        <p14:creationId xmlns:p14="http://schemas.microsoft.com/office/powerpoint/2010/main" val="3522243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7543800" cy="925959"/>
          </a:xfrm>
        </p:spPr>
        <p:txBody>
          <a:bodyPr/>
          <a:lstStyle/>
          <a:p>
            <a:pPr algn="ctr"/>
            <a:r>
              <a:rPr lang="en-GB" sz="5400" dirty="0" smtClean="0"/>
              <a:t>What is Achievement?</a:t>
            </a:r>
            <a:endParaRPr lang="en-GB" sz="5400" dirty="0"/>
          </a:p>
        </p:txBody>
      </p:sp>
      <p:sp>
        <p:nvSpPr>
          <p:cNvPr id="3" name="Subtitle 2"/>
          <p:cNvSpPr>
            <a:spLocks noGrp="1"/>
          </p:cNvSpPr>
          <p:nvPr>
            <p:ph type="subTitle" idx="1"/>
          </p:nvPr>
        </p:nvSpPr>
        <p:spPr>
          <a:xfrm>
            <a:off x="685800" y="4572000"/>
            <a:ext cx="6461760" cy="1737320"/>
          </a:xfrm>
        </p:spPr>
        <p:txBody>
          <a:bodyPr>
            <a:normAutofit fontScale="77500" lnSpcReduction="20000"/>
          </a:bodyPr>
          <a:lstStyle/>
          <a:p>
            <a:r>
              <a:rPr lang="en-GB" sz="3600" b="1" dirty="0"/>
              <a:t>Achievement</a:t>
            </a:r>
            <a:r>
              <a:rPr lang="en-GB" sz="3600" dirty="0"/>
              <a:t> can be considered </a:t>
            </a:r>
            <a:r>
              <a:rPr lang="en-GB" sz="3600" dirty="0" smtClean="0"/>
              <a:t>as: </a:t>
            </a:r>
            <a:r>
              <a:rPr lang="en-GB" sz="3600" dirty="0"/>
              <a:t>positive experiences, </a:t>
            </a:r>
            <a:r>
              <a:rPr lang="en-GB" sz="3600" dirty="0" smtClean="0"/>
              <a:t>evidencing and developing transferable employability and life skills </a:t>
            </a:r>
            <a:r>
              <a:rPr lang="en-GB" sz="3600" dirty="0"/>
              <a:t>and qualities in the process.</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1" y="1700808"/>
            <a:ext cx="3897949" cy="2592288"/>
          </a:xfrm>
          <a:prstGeom prst="rect">
            <a:avLst/>
          </a:prstGeom>
        </p:spPr>
      </p:pic>
    </p:spTree>
    <p:extLst>
      <p:ext uri="{BB962C8B-B14F-4D97-AF65-F5344CB8AC3E}">
        <p14:creationId xmlns:p14="http://schemas.microsoft.com/office/powerpoint/2010/main" val="861863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755576" y="5589240"/>
            <a:ext cx="6461760" cy="1066800"/>
          </a:xfrm>
        </p:spPr>
        <p:txBody>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147928766"/>
              </p:ext>
            </p:extLst>
          </p:nvPr>
        </p:nvGraphicFramePr>
        <p:xfrm>
          <a:off x="539552" y="188637"/>
          <a:ext cx="6912768" cy="6336707"/>
        </p:xfrm>
        <a:graphic>
          <a:graphicData uri="http://schemas.openxmlformats.org/drawingml/2006/table">
            <a:tbl>
              <a:tblPr firstRow="1" firstCol="1" lastCol="1" bandRow="1" bandCol="1">
                <a:tableStyleId>{5C22544A-7EE6-4342-B048-85BDC9FD1C3A}</a:tableStyleId>
              </a:tblPr>
              <a:tblGrid>
                <a:gridCol w="2703559"/>
                <a:gridCol w="376216"/>
                <a:gridCol w="3456777"/>
                <a:gridCol w="376216"/>
              </a:tblGrid>
              <a:tr h="432051">
                <a:tc>
                  <a:txBody>
                    <a:bodyPr/>
                    <a:lstStyle/>
                    <a:p>
                      <a:pPr marL="228600">
                        <a:spcAft>
                          <a:spcPts val="0"/>
                        </a:spcAft>
                      </a:pPr>
                      <a:r>
                        <a:rPr lang="en-GB" sz="1400" dirty="0">
                          <a:effectLst/>
                        </a:rPr>
                        <a:t>QUALITIES</a:t>
                      </a:r>
                      <a:endParaRPr lang="en-GB" sz="1400" dirty="0">
                        <a:effectLst/>
                        <a:latin typeface="Times New Roman"/>
                        <a:ea typeface="Times New Roman"/>
                      </a:endParaRPr>
                    </a:p>
                  </a:txBody>
                  <a:tcPr marL="51558" marR="51558" marT="0" marB="0"/>
                </a:tc>
                <a:tc>
                  <a:txBody>
                    <a:bodyPr/>
                    <a:lstStyle/>
                    <a:p>
                      <a:pPr marL="228600">
                        <a:spcAft>
                          <a:spcPts val="0"/>
                        </a:spcAft>
                      </a:pPr>
                      <a:r>
                        <a:rPr lang="en-GB" sz="1400">
                          <a:effectLst/>
                        </a:rPr>
                        <a:t> </a:t>
                      </a:r>
                      <a:endParaRPr lang="en-GB" sz="1400">
                        <a:effectLst/>
                        <a:latin typeface="Times New Roman"/>
                        <a:ea typeface="Times New Roman"/>
                      </a:endParaRPr>
                    </a:p>
                  </a:txBody>
                  <a:tcPr marL="51558" marR="51558" marT="0" marB="0"/>
                </a:tc>
                <a:tc>
                  <a:txBody>
                    <a:bodyPr/>
                    <a:lstStyle/>
                    <a:p>
                      <a:pPr marL="228600">
                        <a:spcAft>
                          <a:spcPts val="0"/>
                        </a:spcAft>
                      </a:pPr>
                      <a:r>
                        <a:rPr lang="en-GB" sz="1400" dirty="0">
                          <a:effectLst/>
                        </a:rPr>
                        <a:t>SKILLS</a:t>
                      </a:r>
                      <a:endParaRPr lang="en-GB" sz="1400" dirty="0">
                        <a:effectLst/>
                        <a:latin typeface="Times New Roman"/>
                        <a:ea typeface="Times New Roman"/>
                      </a:endParaRPr>
                    </a:p>
                  </a:txBody>
                  <a:tcPr marL="51558" marR="51558" marT="0" marB="0"/>
                </a:tc>
                <a:tc>
                  <a:txBody>
                    <a:bodyPr/>
                    <a:lstStyle/>
                    <a:p>
                      <a:pPr marL="228600">
                        <a:spcAft>
                          <a:spcPts val="0"/>
                        </a:spcAft>
                      </a:pPr>
                      <a:r>
                        <a:rPr lang="en-GB" sz="900" dirty="0">
                          <a:effectLst/>
                        </a:rPr>
                        <a:t> </a:t>
                      </a:r>
                      <a:endParaRPr lang="en-GB" sz="900" dirty="0">
                        <a:effectLst/>
                        <a:latin typeface="Times New Roman"/>
                        <a:ea typeface="Times New Roman"/>
                      </a:endParaRPr>
                    </a:p>
                  </a:txBody>
                  <a:tcPr marL="51558" marR="51558" marT="0" marB="0"/>
                </a:tc>
              </a:tr>
              <a:tr h="225155">
                <a:tc>
                  <a:txBody>
                    <a:bodyPr/>
                    <a:lstStyle/>
                    <a:p>
                      <a:pPr marL="228600">
                        <a:spcAft>
                          <a:spcPts val="0"/>
                        </a:spcAft>
                      </a:pPr>
                      <a:r>
                        <a:rPr lang="en-GB" sz="1100">
                          <a:effectLst/>
                        </a:rPr>
                        <a:t>Confident</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Teamwork</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Resilient/Determined</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Problem Solving</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Motivated</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Talking</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Assertive</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Listening</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Calm</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Negotiation</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Respectful</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Using ICT effectively</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Integrity</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Creativity</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25155">
                <a:tc>
                  <a:txBody>
                    <a:bodyPr/>
                    <a:lstStyle/>
                    <a:p>
                      <a:pPr marL="228600">
                        <a:spcAft>
                          <a:spcPts val="0"/>
                        </a:spcAft>
                      </a:pPr>
                      <a:r>
                        <a:rPr lang="en-GB" sz="1100">
                          <a:effectLst/>
                        </a:rPr>
                        <a:t>Compassionate</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Written Communication</a:t>
                      </a:r>
                      <a:endParaRPr lang="en-GB" sz="900">
                        <a:effectLst/>
                        <a:latin typeface="Times New Roman"/>
                        <a:ea typeface="Times New Roman"/>
                      </a:endParaRPr>
                    </a:p>
                  </a:txBody>
                  <a:tcPr marL="51558" marR="51558" marT="0" marB="0"/>
                </a:tc>
                <a:tc>
                  <a:txBody>
                    <a:bodyPr/>
                    <a:lstStyle/>
                    <a:p>
                      <a:pPr marL="228600">
                        <a:spcAft>
                          <a:spcPts val="0"/>
                        </a:spcAft>
                      </a:pPr>
                      <a:r>
                        <a:rPr lang="en-GB" sz="900">
                          <a:effectLst/>
                        </a:rPr>
                        <a:t> </a:t>
                      </a:r>
                      <a:endParaRPr lang="en-GB" sz="900">
                        <a:effectLst/>
                        <a:latin typeface="Times New Roman"/>
                        <a:ea typeface="Times New Roman"/>
                      </a:endParaRPr>
                    </a:p>
                  </a:txBody>
                  <a:tcPr marL="51558" marR="51558" marT="0" marB="0"/>
                </a:tc>
              </a:tr>
              <a:tr h="214984">
                <a:tc>
                  <a:txBody>
                    <a:bodyPr/>
                    <a:lstStyle/>
                    <a:p>
                      <a:pPr marL="228600">
                        <a:spcAft>
                          <a:spcPts val="0"/>
                        </a:spcAft>
                      </a:pPr>
                      <a:r>
                        <a:rPr lang="en-GB" sz="1100">
                          <a:effectLst/>
                        </a:rPr>
                        <a:t>Sense of Fairness and Justice</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Numeracy</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Commitment</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Literacy</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Honest</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Organisation</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Responsible</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Quick Learner</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Caring/Kind</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Meeting Deadlines</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Cooperative</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Showing Initiative</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Humourous</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Reflection </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Enthusiastic</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Research</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Friendly</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Budgeting</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Competitive</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Coaching</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Meticulous/Precise</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Decision Making</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Conscientious</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Leading/Managing others</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430868">
                <a:tc>
                  <a:txBody>
                    <a:bodyPr/>
                    <a:lstStyle/>
                    <a:p>
                      <a:pPr marL="228600">
                        <a:spcAft>
                          <a:spcPts val="0"/>
                        </a:spcAft>
                      </a:pPr>
                      <a:r>
                        <a:rPr lang="en-GB" sz="1100">
                          <a:effectLst/>
                        </a:rPr>
                        <a:t>Reflective/Thoughtful</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Practical Skills</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Punctual</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Time Management</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46210">
                <a:tc>
                  <a:txBody>
                    <a:bodyPr/>
                    <a:lstStyle/>
                    <a:p>
                      <a:pPr marL="228600">
                        <a:spcAft>
                          <a:spcPts val="0"/>
                        </a:spcAft>
                      </a:pPr>
                      <a:r>
                        <a:rPr lang="en-GB" sz="1100">
                          <a:effectLst/>
                        </a:rPr>
                        <a:t>Encouraging</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Keyboarding</a:t>
                      </a:r>
                      <a:endParaRPr lang="en-GB" sz="900">
                        <a:effectLst/>
                        <a:latin typeface="Times New Roman"/>
                        <a:ea typeface="Times New Roman"/>
                      </a:endParaRPr>
                    </a:p>
                  </a:txBody>
                  <a:tcPr marL="51558" marR="51558" marT="0" marB="0"/>
                </a:tc>
                <a:tc>
                  <a:txBody>
                    <a:bodyPr/>
                    <a:lstStyle/>
                    <a:p>
                      <a:pPr>
                        <a:spcAft>
                          <a:spcPts val="0"/>
                        </a:spcAft>
                      </a:pPr>
                      <a:r>
                        <a:rPr lang="en-GB" sz="1200">
                          <a:effectLst/>
                        </a:rPr>
                        <a:t> </a:t>
                      </a:r>
                      <a:endParaRPr lang="en-GB" sz="900">
                        <a:effectLst/>
                        <a:latin typeface="Times New Roman"/>
                        <a:ea typeface="Times New Roman"/>
                      </a:endParaRPr>
                    </a:p>
                  </a:txBody>
                  <a:tcPr marL="51558" marR="51558" marT="0" marB="0"/>
                </a:tc>
              </a:tr>
              <a:tr h="256834">
                <a:tc>
                  <a:txBody>
                    <a:bodyPr/>
                    <a:lstStyle/>
                    <a:p>
                      <a:pPr marL="228600">
                        <a:spcAft>
                          <a:spcPts val="0"/>
                        </a:spcAft>
                      </a:pPr>
                      <a:r>
                        <a:rPr lang="en-GB" sz="1100">
                          <a:effectLst/>
                        </a:rPr>
                        <a:t>Flexible/Adaptable</a:t>
                      </a:r>
                      <a:endParaRPr lang="en-GB" sz="900">
                        <a:effectLst/>
                        <a:latin typeface="Times New Roman"/>
                        <a:ea typeface="Times New Roman"/>
                      </a:endParaRPr>
                    </a:p>
                  </a:txBody>
                  <a:tcPr marL="51558" marR="51558" marT="0" marB="0"/>
                </a:tc>
                <a:tc>
                  <a:txBody>
                    <a:bodyPr/>
                    <a:lstStyle/>
                    <a:p>
                      <a:pPr>
                        <a:spcAft>
                          <a:spcPts val="0"/>
                        </a:spcAft>
                      </a:pPr>
                      <a:r>
                        <a:rPr lang="en-GB" sz="1100">
                          <a:effectLst/>
                        </a:rPr>
                        <a:t> </a:t>
                      </a:r>
                      <a:endParaRPr lang="en-GB" sz="900">
                        <a:effectLst/>
                        <a:latin typeface="Times New Roman"/>
                        <a:ea typeface="Times New Roman"/>
                      </a:endParaRPr>
                    </a:p>
                  </a:txBody>
                  <a:tcPr marL="51558" marR="51558" marT="0" marB="0"/>
                </a:tc>
                <a:tc>
                  <a:txBody>
                    <a:bodyPr/>
                    <a:lstStyle/>
                    <a:p>
                      <a:pPr marL="228600">
                        <a:spcAft>
                          <a:spcPts val="0"/>
                        </a:spcAft>
                      </a:pPr>
                      <a:r>
                        <a:rPr lang="en-GB" sz="1100">
                          <a:effectLst/>
                        </a:rPr>
                        <a:t>Specific talent (eg singing, playing tennis, drawing..)</a:t>
                      </a:r>
                      <a:endParaRPr lang="en-GB" sz="900">
                        <a:effectLst/>
                        <a:latin typeface="Times New Roman"/>
                        <a:ea typeface="Times New Roman"/>
                      </a:endParaRPr>
                    </a:p>
                  </a:txBody>
                  <a:tcPr marL="51558" marR="51558" marT="0" marB="0"/>
                </a:tc>
                <a:tc>
                  <a:txBody>
                    <a:bodyPr/>
                    <a:lstStyle/>
                    <a:p>
                      <a:pPr>
                        <a:spcAft>
                          <a:spcPts val="0"/>
                        </a:spcAft>
                      </a:pPr>
                      <a:r>
                        <a:rPr lang="en-GB" sz="1200" dirty="0">
                          <a:effectLst/>
                        </a:rPr>
                        <a:t> </a:t>
                      </a:r>
                      <a:endParaRPr lang="en-GB" sz="900" dirty="0">
                        <a:effectLst/>
                        <a:latin typeface="Times New Roman"/>
                        <a:ea typeface="Times New Roman"/>
                      </a:endParaRPr>
                    </a:p>
                  </a:txBody>
                  <a:tcPr marL="51558" marR="51558" marT="0" marB="0"/>
                </a:tc>
              </a:tr>
            </a:tbl>
          </a:graphicData>
        </a:graphic>
      </p:graphicFrame>
      <p:sp>
        <p:nvSpPr>
          <p:cNvPr id="7" name="Rectangle 1"/>
          <p:cNvSpPr>
            <a:spLocks noChangeArrowheads="1"/>
          </p:cNvSpPr>
          <p:nvPr/>
        </p:nvSpPr>
        <p:spPr bwMode="auto">
          <a:xfrm>
            <a:off x="2170113" y="1470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49276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00" t="14890" r="17096" b="5993"/>
          <a:stretch/>
        </p:blipFill>
        <p:spPr bwMode="auto">
          <a:xfrm>
            <a:off x="107505" y="188640"/>
            <a:ext cx="8250394" cy="624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201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053" t="9379" r="2774" b="7485"/>
          <a:stretch/>
        </p:blipFill>
        <p:spPr bwMode="auto">
          <a:xfrm>
            <a:off x="-15416" y="0"/>
            <a:ext cx="9179767"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882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260648"/>
            <a:ext cx="7632848" cy="6597352"/>
          </a:xfrm>
        </p:spPr>
        <p:txBody>
          <a:bodyPr>
            <a:normAutofit fontScale="70000" lnSpcReduction="20000"/>
          </a:bodyPr>
          <a:lstStyle/>
          <a:p>
            <a:r>
              <a:rPr lang="en-GB" sz="2200" dirty="0">
                <a:solidFill>
                  <a:schemeClr val="tx1"/>
                </a:solidFill>
              </a:rPr>
              <a:t>What </a:t>
            </a:r>
            <a:r>
              <a:rPr lang="en-GB" sz="2200" dirty="0" smtClean="0">
                <a:solidFill>
                  <a:schemeClr val="tx1"/>
                </a:solidFill>
              </a:rPr>
              <a:t>do </a:t>
            </a:r>
            <a:r>
              <a:rPr lang="en-GB" sz="2200" dirty="0">
                <a:solidFill>
                  <a:schemeClr val="tx1"/>
                </a:solidFill>
              </a:rPr>
              <a:t>teachers do to help improve/better recognise achievement of students?</a:t>
            </a:r>
          </a:p>
          <a:p>
            <a:r>
              <a:rPr lang="en-GB" sz="2200" dirty="0">
                <a:solidFill>
                  <a:schemeClr val="tx1"/>
                </a:solidFill>
              </a:rPr>
              <a:t>  </a:t>
            </a:r>
          </a:p>
          <a:p>
            <a:pPr marL="342900" lvl="0" indent="-342900">
              <a:buFont typeface="Wingdings" panose="05000000000000000000" pitchFamily="2" charset="2"/>
              <a:buChar char="ü"/>
            </a:pPr>
            <a:r>
              <a:rPr lang="en-GB" sz="2600" dirty="0">
                <a:solidFill>
                  <a:schemeClr val="tx1"/>
                </a:solidFill>
              </a:rPr>
              <a:t>Get involved in House events </a:t>
            </a:r>
            <a:endParaRPr lang="en-GB" sz="2600" dirty="0" smtClean="0">
              <a:solidFill>
                <a:schemeClr val="tx1"/>
              </a:solidFill>
            </a:endParaRPr>
          </a:p>
          <a:p>
            <a:pPr marL="342900" lvl="0" indent="-342900">
              <a:buFont typeface="Wingdings" panose="05000000000000000000" pitchFamily="2" charset="2"/>
              <a:buChar char="ü"/>
            </a:pPr>
            <a:r>
              <a:rPr lang="en-GB" sz="2600" dirty="0" smtClean="0">
                <a:solidFill>
                  <a:schemeClr val="tx1"/>
                </a:solidFill>
              </a:rPr>
              <a:t>Be </a:t>
            </a:r>
            <a:r>
              <a:rPr lang="en-GB" sz="2600" dirty="0">
                <a:solidFill>
                  <a:schemeClr val="tx1"/>
                </a:solidFill>
              </a:rPr>
              <a:t>a positive role model and share own achievements </a:t>
            </a:r>
            <a:endParaRPr lang="en-GB" sz="2600" dirty="0" smtClean="0">
              <a:solidFill>
                <a:schemeClr val="tx1"/>
              </a:solidFill>
            </a:endParaRPr>
          </a:p>
          <a:p>
            <a:pPr marL="342900" lvl="0" indent="-342900">
              <a:buFont typeface="Wingdings" panose="05000000000000000000" pitchFamily="2" charset="2"/>
              <a:buChar char="ü"/>
            </a:pPr>
            <a:r>
              <a:rPr lang="en-GB" sz="2600" dirty="0" smtClean="0">
                <a:solidFill>
                  <a:schemeClr val="tx1"/>
                </a:solidFill>
              </a:rPr>
              <a:t>Use </a:t>
            </a:r>
            <a:r>
              <a:rPr lang="en-GB" sz="2600" dirty="0">
                <a:solidFill>
                  <a:schemeClr val="tx1"/>
                </a:solidFill>
              </a:rPr>
              <a:t>the </a:t>
            </a:r>
            <a:r>
              <a:rPr lang="en-GB" sz="2600" dirty="0" smtClean="0">
                <a:solidFill>
                  <a:schemeClr val="tx1"/>
                </a:solidFill>
              </a:rPr>
              <a:t>Merit </a:t>
            </a:r>
            <a:r>
              <a:rPr lang="en-GB" sz="2600" dirty="0" smtClean="0">
                <a:solidFill>
                  <a:schemeClr val="tx1"/>
                </a:solidFill>
              </a:rPr>
              <a:t>system</a:t>
            </a:r>
            <a:endParaRPr lang="en-GB" sz="2600" dirty="0" smtClean="0">
              <a:solidFill>
                <a:schemeClr val="tx1"/>
              </a:solidFill>
            </a:endParaRPr>
          </a:p>
          <a:p>
            <a:pPr marL="342900" lvl="0" indent="-342900">
              <a:buFont typeface="Wingdings" panose="05000000000000000000" pitchFamily="2" charset="2"/>
              <a:buChar char="ü"/>
            </a:pPr>
            <a:r>
              <a:rPr lang="en-GB" sz="2600" dirty="0" smtClean="0">
                <a:solidFill>
                  <a:schemeClr val="tx1"/>
                </a:solidFill>
              </a:rPr>
              <a:t>Organise </a:t>
            </a:r>
            <a:r>
              <a:rPr lang="en-GB" sz="2600" dirty="0">
                <a:solidFill>
                  <a:schemeClr val="tx1"/>
                </a:solidFill>
              </a:rPr>
              <a:t>and be involved in trips and excursions</a:t>
            </a:r>
          </a:p>
          <a:p>
            <a:pPr marL="342900" lvl="0" indent="-342900">
              <a:buFont typeface="Wingdings" panose="05000000000000000000" pitchFamily="2" charset="2"/>
              <a:buChar char="ü"/>
            </a:pPr>
            <a:r>
              <a:rPr lang="en-GB" sz="2600" dirty="0">
                <a:solidFill>
                  <a:schemeClr val="tx1"/>
                </a:solidFill>
              </a:rPr>
              <a:t>Have a range of learning/assessment experiences to allow students to evidence different skills and qualities</a:t>
            </a:r>
          </a:p>
          <a:p>
            <a:pPr marL="342900" lvl="0" indent="-342900">
              <a:buFont typeface="Wingdings" panose="05000000000000000000" pitchFamily="2" charset="2"/>
              <a:buChar char="ü"/>
            </a:pPr>
            <a:r>
              <a:rPr lang="en-GB" sz="2600" dirty="0">
                <a:solidFill>
                  <a:schemeClr val="tx1"/>
                </a:solidFill>
              </a:rPr>
              <a:t>Highlight to parents/carers the importance of wider achievement</a:t>
            </a:r>
          </a:p>
          <a:p>
            <a:pPr marL="342900" lvl="0" indent="-342900">
              <a:buFont typeface="Wingdings" panose="05000000000000000000" pitchFamily="2" charset="2"/>
              <a:buChar char="ü"/>
            </a:pPr>
            <a:r>
              <a:rPr lang="en-GB" sz="2600" dirty="0">
                <a:solidFill>
                  <a:schemeClr val="tx1"/>
                </a:solidFill>
              </a:rPr>
              <a:t>Be aware of the ‘Learner Journey’ and what this entails – this includes career planning, social development as well as attainment and wider achievement.</a:t>
            </a:r>
          </a:p>
          <a:p>
            <a:pPr marL="342900" lvl="0" indent="-342900">
              <a:buFont typeface="Wingdings" panose="05000000000000000000" pitchFamily="2" charset="2"/>
              <a:buChar char="ü"/>
            </a:pPr>
            <a:r>
              <a:rPr lang="en-GB" sz="2600" dirty="0">
                <a:solidFill>
                  <a:schemeClr val="tx1"/>
                </a:solidFill>
              </a:rPr>
              <a:t>Talk to students about work experience and volunteering</a:t>
            </a:r>
          </a:p>
          <a:p>
            <a:pPr marL="342900" lvl="0" indent="-342900">
              <a:buFont typeface="Wingdings" panose="05000000000000000000" pitchFamily="2" charset="2"/>
              <a:buChar char="ü"/>
            </a:pPr>
            <a:r>
              <a:rPr lang="en-GB" sz="2600" dirty="0">
                <a:solidFill>
                  <a:schemeClr val="tx1"/>
                </a:solidFill>
              </a:rPr>
              <a:t>Regularly access the school Achievement website and look at Hall of Fame noticeboards throughout the school to be aware of individual successes – use this to motivate and encourage others</a:t>
            </a:r>
          </a:p>
          <a:p>
            <a:pPr marL="342900" lvl="0" indent="-342900">
              <a:buFont typeface="Wingdings" panose="05000000000000000000" pitchFamily="2" charset="2"/>
              <a:buChar char="ü"/>
            </a:pPr>
            <a:r>
              <a:rPr lang="en-GB" sz="2600" dirty="0">
                <a:solidFill>
                  <a:schemeClr val="tx1"/>
                </a:solidFill>
              </a:rPr>
              <a:t>Offer other short courses and awards – </a:t>
            </a:r>
            <a:r>
              <a:rPr lang="en-GB" sz="2600" dirty="0" err="1">
                <a:solidFill>
                  <a:schemeClr val="tx1"/>
                </a:solidFill>
              </a:rPr>
              <a:t>eg</a:t>
            </a:r>
            <a:r>
              <a:rPr lang="en-GB" sz="2600" dirty="0">
                <a:solidFill>
                  <a:schemeClr val="tx1"/>
                </a:solidFill>
              </a:rPr>
              <a:t> DoE, ASDAN</a:t>
            </a:r>
          </a:p>
          <a:p>
            <a:pPr marL="342900" lvl="0" indent="-342900">
              <a:buFont typeface="Wingdings" panose="05000000000000000000" pitchFamily="2" charset="2"/>
              <a:buChar char="ü"/>
            </a:pPr>
            <a:r>
              <a:rPr lang="en-GB" sz="2600" dirty="0">
                <a:solidFill>
                  <a:schemeClr val="tx1"/>
                </a:solidFill>
              </a:rPr>
              <a:t>Offer lunchtime and/or out of school clubs. </a:t>
            </a:r>
            <a:r>
              <a:rPr lang="en-GB" sz="2600" dirty="0" smtClean="0">
                <a:solidFill>
                  <a:schemeClr val="tx1"/>
                </a:solidFill>
              </a:rPr>
              <a:t>Be </a:t>
            </a:r>
            <a:r>
              <a:rPr lang="en-GB" sz="2600" dirty="0">
                <a:solidFill>
                  <a:schemeClr val="tx1"/>
                </a:solidFill>
              </a:rPr>
              <a:t>aware of out of school opportunities locally and publicise these to individuals/classes.</a:t>
            </a:r>
          </a:p>
          <a:p>
            <a:pPr marL="342900" lvl="0" indent="-342900">
              <a:buFont typeface="Wingdings" panose="05000000000000000000" pitchFamily="2" charset="2"/>
              <a:buChar char="ü"/>
            </a:pPr>
            <a:r>
              <a:rPr lang="en-GB" sz="2600" dirty="0">
                <a:solidFill>
                  <a:schemeClr val="tx1"/>
                </a:solidFill>
              </a:rPr>
              <a:t>Work collaboratively with partner agencies</a:t>
            </a:r>
          </a:p>
          <a:p>
            <a:pPr marL="342900" lvl="0" indent="-342900">
              <a:buFont typeface="Wingdings" panose="05000000000000000000" pitchFamily="2" charset="2"/>
              <a:buChar char="ü"/>
            </a:pPr>
            <a:r>
              <a:rPr lang="en-GB" sz="2600" dirty="0">
                <a:solidFill>
                  <a:schemeClr val="tx1"/>
                </a:solidFill>
              </a:rPr>
              <a:t>Create leadership opportunities in your department</a:t>
            </a:r>
          </a:p>
          <a:p>
            <a:pPr marL="342900" lvl="0" indent="-342900">
              <a:buFont typeface="Wingdings" panose="05000000000000000000" pitchFamily="2" charset="2"/>
              <a:buChar char="ü"/>
            </a:pPr>
            <a:r>
              <a:rPr lang="en-GB" sz="2600" dirty="0">
                <a:solidFill>
                  <a:schemeClr val="tx1"/>
                </a:solidFill>
              </a:rPr>
              <a:t>Recognise and celebrate subject-related achievements (</a:t>
            </a:r>
            <a:r>
              <a:rPr lang="en-GB" sz="2600" dirty="0" err="1">
                <a:solidFill>
                  <a:schemeClr val="tx1"/>
                </a:solidFill>
              </a:rPr>
              <a:t>eg</a:t>
            </a:r>
            <a:r>
              <a:rPr lang="en-GB" sz="2600" dirty="0">
                <a:solidFill>
                  <a:schemeClr val="tx1"/>
                </a:solidFill>
              </a:rPr>
              <a:t> competition winners) on faculty noticeboards</a:t>
            </a:r>
          </a:p>
          <a:p>
            <a:pPr marL="342900" lvl="0" indent="-342900">
              <a:buFont typeface="Wingdings" panose="05000000000000000000" pitchFamily="2" charset="2"/>
              <a:buChar char="ü"/>
            </a:pPr>
            <a:r>
              <a:rPr lang="en-GB" sz="2600" dirty="0">
                <a:solidFill>
                  <a:schemeClr val="tx1"/>
                </a:solidFill>
              </a:rPr>
              <a:t>Have an active role in helping with Achievement Awards ceremonies/assemblies</a:t>
            </a:r>
          </a:p>
          <a:p>
            <a:endParaRPr lang="en-GB" dirty="0"/>
          </a:p>
        </p:txBody>
      </p:sp>
    </p:spTree>
    <p:extLst>
      <p:ext uri="{BB962C8B-B14F-4D97-AF65-F5344CB8AC3E}">
        <p14:creationId xmlns:p14="http://schemas.microsoft.com/office/powerpoint/2010/main" val="3040669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614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48" t="9028" r="9959" b="4781"/>
          <a:stretch/>
        </p:blipFill>
        <p:spPr bwMode="auto">
          <a:xfrm>
            <a:off x="107503" y="332656"/>
            <a:ext cx="8240917"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057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92" t="18128" r="17576" b="8497"/>
          <a:stretch/>
        </p:blipFill>
        <p:spPr bwMode="auto">
          <a:xfrm>
            <a:off x="51224" y="116632"/>
            <a:ext cx="91185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7515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7543800" cy="925959"/>
          </a:xfrm>
        </p:spPr>
        <p:txBody>
          <a:bodyPr/>
          <a:lstStyle/>
          <a:p>
            <a:r>
              <a:rPr lang="en-GB" sz="5400" dirty="0" smtClean="0"/>
              <a:t>Using Glow/e-portfolios</a:t>
            </a:r>
            <a:endParaRPr lang="en-GB" sz="5400" dirty="0"/>
          </a:p>
        </p:txBody>
      </p:sp>
      <p:sp>
        <p:nvSpPr>
          <p:cNvPr id="3" name="Subtitle 2"/>
          <p:cNvSpPr>
            <a:spLocks noGrp="1"/>
          </p:cNvSpPr>
          <p:nvPr>
            <p:ph type="subTitle" idx="1"/>
          </p:nvPr>
        </p:nvSpPr>
        <p:spPr>
          <a:xfrm>
            <a:off x="827584" y="1484784"/>
            <a:ext cx="6461760" cy="1512168"/>
          </a:xfrm>
        </p:spPr>
        <p:txBody>
          <a:bodyPr>
            <a:normAutofit/>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642" y="1772816"/>
            <a:ext cx="4565961" cy="33968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492896"/>
            <a:ext cx="2305050" cy="2305050"/>
          </a:xfrm>
          <a:prstGeom prst="rect">
            <a:avLst/>
          </a:prstGeom>
        </p:spPr>
      </p:pic>
    </p:spTree>
    <p:extLst>
      <p:ext uri="{BB962C8B-B14F-4D97-AF65-F5344CB8AC3E}">
        <p14:creationId xmlns:p14="http://schemas.microsoft.com/office/powerpoint/2010/main" val="139813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51" t="18940" r="63926" b="21381"/>
          <a:stretch/>
        </p:blipFill>
        <p:spPr bwMode="auto">
          <a:xfrm>
            <a:off x="1907704" y="23888"/>
            <a:ext cx="4644008" cy="681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58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94" t="26066" r="62920" b="16877"/>
          <a:stretch/>
        </p:blipFill>
        <p:spPr bwMode="auto">
          <a:xfrm>
            <a:off x="0" y="0"/>
            <a:ext cx="5004048" cy="673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392" t="31267" r="64323" b="11449"/>
          <a:stretch/>
        </p:blipFill>
        <p:spPr bwMode="auto">
          <a:xfrm>
            <a:off x="4553380" y="0"/>
            <a:ext cx="45906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06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7"/>
            <a:ext cx="7543800" cy="648072"/>
          </a:xfrm>
        </p:spPr>
        <p:txBody>
          <a:bodyPr/>
          <a:lstStyle/>
          <a:p>
            <a:pPr algn="ctr"/>
            <a:r>
              <a:rPr lang="en-GB" dirty="0" smtClean="0"/>
              <a:t>Key Questions</a:t>
            </a:r>
            <a:endParaRPr lang="en-GB" dirty="0"/>
          </a:p>
        </p:txBody>
      </p:sp>
      <p:sp>
        <p:nvSpPr>
          <p:cNvPr id="3" name="Subtitle 2"/>
          <p:cNvSpPr>
            <a:spLocks noGrp="1"/>
          </p:cNvSpPr>
          <p:nvPr>
            <p:ph type="subTitle" idx="1"/>
          </p:nvPr>
        </p:nvSpPr>
        <p:spPr>
          <a:xfrm>
            <a:off x="539552" y="1484784"/>
            <a:ext cx="7128792" cy="4680520"/>
          </a:xfrm>
        </p:spPr>
        <p:txBody>
          <a:bodyPr>
            <a:normAutofit lnSpcReduction="10000"/>
          </a:bodyPr>
          <a:lstStyle/>
          <a:p>
            <a:pPr marL="457200" indent="-457200">
              <a:buFont typeface="Wingdings" panose="05000000000000000000" pitchFamily="2" charset="2"/>
              <a:buChar char="Ø"/>
            </a:pPr>
            <a:r>
              <a:rPr lang="en-GB" sz="2800" dirty="0" smtClean="0"/>
              <a:t>What is Achievement?</a:t>
            </a:r>
          </a:p>
          <a:p>
            <a:pPr marL="457200" indent="-457200">
              <a:buFont typeface="Wingdings" panose="05000000000000000000" pitchFamily="2" charset="2"/>
              <a:buChar char="Ø"/>
            </a:pPr>
            <a:r>
              <a:rPr lang="en-GB" sz="2800" dirty="0" smtClean="0"/>
              <a:t>Why is Achievement important?</a:t>
            </a:r>
          </a:p>
          <a:p>
            <a:pPr marL="457200" indent="-457200">
              <a:buFont typeface="Wingdings" panose="05000000000000000000" pitchFamily="2" charset="2"/>
              <a:buChar char="Ø"/>
            </a:pPr>
            <a:r>
              <a:rPr lang="en-GB" sz="2800" dirty="0" smtClean="0"/>
              <a:t>What are the Achievement opportunities in EHS?</a:t>
            </a:r>
          </a:p>
          <a:p>
            <a:pPr marL="457200" indent="-457200">
              <a:buFont typeface="Wingdings" panose="05000000000000000000" pitchFamily="2" charset="2"/>
              <a:buChar char="Ø"/>
            </a:pPr>
            <a:r>
              <a:rPr lang="en-GB" sz="2800" dirty="0" smtClean="0"/>
              <a:t>How is Achievement embedded into the curriculum?</a:t>
            </a:r>
          </a:p>
          <a:p>
            <a:pPr marL="457200" indent="-457200">
              <a:buFont typeface="Wingdings" panose="05000000000000000000" pitchFamily="2" charset="2"/>
              <a:buChar char="Ø"/>
            </a:pPr>
            <a:r>
              <a:rPr lang="en-GB" sz="2800" dirty="0" smtClean="0"/>
              <a:t>What are the Achievement opportunities out of school?</a:t>
            </a:r>
          </a:p>
          <a:p>
            <a:pPr marL="457200" indent="-457200">
              <a:buFont typeface="Wingdings" panose="05000000000000000000" pitchFamily="2" charset="2"/>
              <a:buChar char="Ø"/>
            </a:pPr>
            <a:r>
              <a:rPr lang="en-GB" sz="2800" dirty="0" smtClean="0"/>
              <a:t>How is Achievement recorded and recognised?</a:t>
            </a:r>
          </a:p>
          <a:p>
            <a:endParaRPr lang="en-GB" dirty="0" smtClean="0"/>
          </a:p>
          <a:p>
            <a:endParaRPr lang="en-GB" dirty="0"/>
          </a:p>
        </p:txBody>
      </p:sp>
    </p:spTree>
    <p:extLst>
      <p:ext uri="{BB962C8B-B14F-4D97-AF65-F5344CB8AC3E}">
        <p14:creationId xmlns:p14="http://schemas.microsoft.com/office/powerpoint/2010/main" val="3523333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68" t="19070" r="50000" b="10581"/>
          <a:stretch/>
        </p:blipFill>
        <p:spPr bwMode="auto">
          <a:xfrm>
            <a:off x="1475656" y="-2"/>
            <a:ext cx="5004048" cy="6660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605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19" r="16982" b="10147"/>
          <a:stretch/>
        </p:blipFill>
        <p:spPr bwMode="auto">
          <a:xfrm>
            <a:off x="12892" y="1124744"/>
            <a:ext cx="8473055"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81692" y="404664"/>
            <a:ext cx="4464496" cy="369332"/>
          </a:xfrm>
          <a:prstGeom prst="rect">
            <a:avLst/>
          </a:prstGeom>
          <a:noFill/>
        </p:spPr>
        <p:txBody>
          <a:bodyPr wrap="square" rtlCol="0">
            <a:spAutoFit/>
          </a:bodyPr>
          <a:lstStyle/>
          <a:p>
            <a:pPr algn="ctr"/>
            <a:r>
              <a:rPr lang="en-GB" dirty="0" smtClean="0"/>
              <a:t>Example of P7 e-portfolio page</a:t>
            </a:r>
            <a:endParaRPr lang="en-GB" dirty="0"/>
          </a:p>
        </p:txBody>
      </p:sp>
      <p:sp>
        <p:nvSpPr>
          <p:cNvPr id="4" name="Rectangle 3"/>
          <p:cNvSpPr/>
          <p:nvPr/>
        </p:nvSpPr>
        <p:spPr>
          <a:xfrm>
            <a:off x="7596336" y="2780928"/>
            <a:ext cx="1440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4587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1681163" y="404813"/>
            <a:ext cx="4465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itchFamily="2" charset="2"/>
              <a:buBlip>
                <a:blip r:embed="rId2"/>
              </a:buBlip>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lr>
                <a:schemeClr val="hlink"/>
              </a:buClr>
              <a:buFont typeface="Wingdings" pitchFamily="2" charset="2"/>
              <a:buBlip>
                <a:blip r:embed="rId2"/>
              </a:buBlip>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lr>
                <a:schemeClr val="hlink"/>
              </a:buClr>
              <a:buFont typeface="Wingdings" pitchFamily="2" charset="2"/>
              <a:buBlip>
                <a:blip r:embed="rId2"/>
              </a:buBlip>
              <a:defRPr sz="2000">
                <a:solidFill>
                  <a:schemeClr val="tx1"/>
                </a:solidFill>
                <a:latin typeface="Verdana" pitchFamily="34" charset="0"/>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itchFamily="34" charset="0"/>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itchFamily="34" charset="0"/>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itchFamily="34" charset="0"/>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itchFamily="34" charset="0"/>
              </a:defRPr>
            </a:lvl9pPr>
          </a:lstStyle>
          <a:p>
            <a:pPr algn="ctr" eaLnBrk="1" hangingPunct="1">
              <a:spcBef>
                <a:spcPct val="0"/>
              </a:spcBef>
              <a:buClrTx/>
              <a:buFontTx/>
              <a:buNone/>
            </a:pPr>
            <a:r>
              <a:rPr lang="en-GB" altLang="en-US" sz="1800"/>
              <a:t>Example of P7 e-portfolio page</a:t>
            </a: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t="6328" r="28152" b="30888"/>
          <a:stretch>
            <a:fillRect/>
          </a:stretch>
        </p:blipFill>
        <p:spPr bwMode="auto">
          <a:xfrm>
            <a:off x="0" y="1052513"/>
            <a:ext cx="9097963" cy="580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7450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21" r="33657" b="9755"/>
          <a:stretch/>
        </p:blipFill>
        <p:spPr bwMode="auto">
          <a:xfrm>
            <a:off x="323528" y="692696"/>
            <a:ext cx="8028384" cy="632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3608" y="188640"/>
            <a:ext cx="5976664" cy="369332"/>
          </a:xfrm>
          <a:prstGeom prst="rect">
            <a:avLst/>
          </a:prstGeom>
          <a:noFill/>
        </p:spPr>
        <p:txBody>
          <a:bodyPr wrap="square" rtlCol="0">
            <a:spAutoFit/>
          </a:bodyPr>
          <a:lstStyle/>
          <a:p>
            <a:pPr algn="ctr"/>
            <a:r>
              <a:rPr lang="en-GB" dirty="0" smtClean="0"/>
              <a:t>S4 Example Page</a:t>
            </a:r>
            <a:endParaRPr lang="en-GB" dirty="0"/>
          </a:p>
        </p:txBody>
      </p:sp>
    </p:spTree>
    <p:extLst>
      <p:ext uri="{BB962C8B-B14F-4D97-AF65-F5344CB8AC3E}">
        <p14:creationId xmlns:p14="http://schemas.microsoft.com/office/powerpoint/2010/main" val="3686041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54714" cy="6858000"/>
          </a:xfrm>
        </p:spPr>
      </p:pic>
    </p:spTree>
    <p:extLst>
      <p:ext uri="{BB962C8B-B14F-4D97-AF65-F5344CB8AC3E}">
        <p14:creationId xmlns:p14="http://schemas.microsoft.com/office/powerpoint/2010/main" val="984120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05" y="1628800"/>
            <a:ext cx="8460432" cy="6281936"/>
          </a:xfrm>
        </p:spPr>
        <p:txBody>
          <a:bodyPr>
            <a:normAutofit/>
          </a:bodyPr>
          <a:lstStyle/>
          <a:p>
            <a:r>
              <a:rPr lang="en-GB" b="1" dirty="0"/>
              <a:t>Essentially, the Learner Journey at EHS is all about how each individual engages with options, choices, opportunities and experiences that are available between entry and exit points (start and finish of school). </a:t>
            </a:r>
            <a:endParaRPr lang="en-GB" b="1" dirty="0" smtClean="0"/>
          </a:p>
          <a:p>
            <a:endParaRPr lang="en-GB" b="1" dirty="0"/>
          </a:p>
          <a:p>
            <a:r>
              <a:rPr lang="en-GB" b="1" dirty="0"/>
              <a:t>The key aim for our school is to ensure that each individual student leaves school with a positive destination that is fully appropriate to their personal skills, qualities, abilities and interests. </a:t>
            </a:r>
            <a:endParaRPr lang="en-GB" dirty="0"/>
          </a:p>
          <a:p>
            <a:r>
              <a:rPr lang="en-GB" b="1" dirty="0"/>
              <a:t> </a:t>
            </a:r>
            <a:endParaRPr lang="en-GB" dirty="0"/>
          </a:p>
          <a:p>
            <a:r>
              <a:rPr lang="en-GB" b="1" dirty="0"/>
              <a:t>This destination should be the </a:t>
            </a:r>
            <a:r>
              <a:rPr lang="en-GB" b="1" i="1" dirty="0"/>
              <a:t>preferred</a:t>
            </a:r>
            <a:r>
              <a:rPr lang="en-GB" b="1" dirty="0"/>
              <a:t> option for the individual who should also be equipped with sustainable, transferable employability skills such as numeracy, ICT skills, teamwork, research skills, creativity and effective communication</a:t>
            </a:r>
            <a:r>
              <a:rPr lang="en-GB" b="1" dirty="0" smtClean="0"/>
              <a:t>.</a:t>
            </a:r>
            <a:endParaRPr lang="en-GB" dirty="0"/>
          </a:p>
          <a:p>
            <a:endParaRPr lang="en-GB" b="1" dirty="0"/>
          </a:p>
          <a:p>
            <a:r>
              <a:rPr lang="en-GB" b="1" dirty="0"/>
              <a:t>Destinations include college, university, employment, volunteering, Modern Apprenticeships, training and running your own business. These could also be considered as stepping stones towards the destination. Each places their particular demands of our youngsters but there are many overlapping areas that all of these establishments, bodies and society in general expect our students to possess.</a:t>
            </a:r>
            <a:endParaRPr lang="en-GB" dirty="0"/>
          </a:p>
          <a:p>
            <a:endParaRPr lang="en-GB" b="1" dirty="0" smtClean="0"/>
          </a:p>
          <a:p>
            <a:endParaRPr lang="en-GB" b="1" dirty="0"/>
          </a:p>
          <a:p>
            <a:endParaRPr lang="en-GB" dirty="0"/>
          </a:p>
          <a:p>
            <a:endParaRPr lang="en-GB" dirty="0"/>
          </a:p>
        </p:txBody>
      </p:sp>
    </p:spTree>
    <p:extLst>
      <p:ext uri="{BB962C8B-B14F-4D97-AF65-F5344CB8AC3E}">
        <p14:creationId xmlns:p14="http://schemas.microsoft.com/office/powerpoint/2010/main" val="3433628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92" t="17457" r="14228" b="6675"/>
          <a:stretch/>
        </p:blipFill>
        <p:spPr bwMode="auto">
          <a:xfrm>
            <a:off x="107504" y="116632"/>
            <a:ext cx="8342030"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690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2069" name="Picture 21"/>
          <p:cNvPicPr>
            <a:picLocks noChangeAspect="1" noChangeArrowheads="1"/>
          </p:cNvPicPr>
          <p:nvPr/>
        </p:nvPicPr>
        <p:blipFill rotWithShape="1">
          <a:blip r:embed="rId2">
            <a:extLst>
              <a:ext uri="{28A0092B-C50C-407E-A947-70E740481C1C}">
                <a14:useLocalDpi xmlns:a14="http://schemas.microsoft.com/office/drawing/2010/main" val="0"/>
              </a:ext>
            </a:extLst>
          </a:blip>
          <a:srcRect l="1995" t="3551" r="22944" b="9683"/>
          <a:stretch/>
        </p:blipFill>
        <p:spPr bwMode="auto">
          <a:xfrm>
            <a:off x="107504" y="0"/>
            <a:ext cx="90364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612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298" t="23215" r="30278" b="14385"/>
          <a:stretch/>
        </p:blipFill>
        <p:spPr bwMode="auto">
          <a:xfrm>
            <a:off x="1475656" y="188640"/>
            <a:ext cx="4752528" cy="652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390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7543800" cy="925959"/>
          </a:xfrm>
        </p:spPr>
        <p:txBody>
          <a:bodyPr/>
          <a:lstStyle/>
          <a:p>
            <a:pPr algn="ctr"/>
            <a:r>
              <a:rPr lang="en-GB" sz="5400" dirty="0" smtClean="0"/>
              <a:t>What is Achievement?</a:t>
            </a:r>
            <a:endParaRPr lang="en-GB" sz="5400" dirty="0"/>
          </a:p>
        </p:txBody>
      </p:sp>
      <p:sp>
        <p:nvSpPr>
          <p:cNvPr id="3" name="Subtitle 2"/>
          <p:cNvSpPr>
            <a:spLocks noGrp="1"/>
          </p:cNvSpPr>
          <p:nvPr>
            <p:ph type="subTitle" idx="1"/>
          </p:nvPr>
        </p:nvSpPr>
        <p:spPr/>
        <p:txBody>
          <a:bodyPr/>
          <a:lstStyle/>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84784"/>
            <a:ext cx="7668344" cy="5099748"/>
          </a:xfrm>
          <a:prstGeom prst="rect">
            <a:avLst/>
          </a:prstGeom>
        </p:spPr>
      </p:pic>
    </p:spTree>
    <p:extLst>
      <p:ext uri="{BB962C8B-B14F-4D97-AF65-F5344CB8AC3E}">
        <p14:creationId xmlns:p14="http://schemas.microsoft.com/office/powerpoint/2010/main" val="3760889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181"/>
          <a:stretch/>
        </p:blipFill>
        <p:spPr>
          <a:xfrm>
            <a:off x="0" y="0"/>
            <a:ext cx="9107916" cy="6858000"/>
          </a:xfrm>
          <a:prstGeom prst="rect">
            <a:avLst/>
          </a:prstGeom>
        </p:spPr>
      </p:pic>
    </p:spTree>
    <p:extLst>
      <p:ext uri="{BB962C8B-B14F-4D97-AF65-F5344CB8AC3E}">
        <p14:creationId xmlns:p14="http://schemas.microsoft.com/office/powerpoint/2010/main" val="4221079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0" y="-271968"/>
            <a:ext cx="10081120" cy="7488832"/>
          </a:xfrm>
          <a:prstGeom prst="rect">
            <a:avLst/>
          </a:prstGeom>
        </p:spPr>
      </p:pic>
    </p:spTree>
    <p:extLst>
      <p:ext uri="{BB962C8B-B14F-4D97-AF65-F5344CB8AC3E}">
        <p14:creationId xmlns:p14="http://schemas.microsoft.com/office/powerpoint/2010/main" val="2925765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5"/>
            <a:ext cx="9252520" cy="7112875"/>
          </a:xfrm>
          <a:prstGeom prst="rect">
            <a:avLst/>
          </a:prstGeom>
        </p:spPr>
      </p:pic>
    </p:spTree>
    <p:extLst>
      <p:ext uri="{BB962C8B-B14F-4D97-AF65-F5344CB8AC3E}">
        <p14:creationId xmlns:p14="http://schemas.microsoft.com/office/powerpoint/2010/main" val="2320817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0"/>
            <a:ext cx="6840760" cy="6840760"/>
          </a:xfrm>
          <a:prstGeom prst="rect">
            <a:avLst/>
          </a:prstGeom>
        </p:spPr>
      </p:pic>
    </p:spTree>
    <p:extLst>
      <p:ext uri="{BB962C8B-B14F-4D97-AF65-F5344CB8AC3E}">
        <p14:creationId xmlns:p14="http://schemas.microsoft.com/office/powerpoint/2010/main" val="2192990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7"/>
            <a:ext cx="9255765" cy="6856683"/>
          </a:xfrm>
          <a:prstGeom prst="rect">
            <a:avLst/>
          </a:prstGeom>
        </p:spPr>
      </p:pic>
    </p:spTree>
    <p:extLst>
      <p:ext uri="{BB962C8B-B14F-4D97-AF65-F5344CB8AC3E}">
        <p14:creationId xmlns:p14="http://schemas.microsoft.com/office/powerpoint/2010/main" val="1261346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76" y="-1323528"/>
            <a:ext cx="10225136" cy="9649072"/>
          </a:xfrm>
          <a:prstGeom prst="rect">
            <a:avLst/>
          </a:prstGeom>
        </p:spPr>
      </p:pic>
    </p:spTree>
    <p:extLst>
      <p:ext uri="{BB962C8B-B14F-4D97-AF65-F5344CB8AC3E}">
        <p14:creationId xmlns:p14="http://schemas.microsoft.com/office/powerpoint/2010/main" val="588846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699</TotalTime>
  <Words>254</Words>
  <Application>Microsoft Office PowerPoint</Application>
  <PresentationFormat>On-screen Show (4:3)</PresentationFormat>
  <Paragraphs>142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Achievement in Earlston High School</vt:lpstr>
      <vt:lpstr>Key Questions</vt:lpstr>
      <vt:lpstr>What is Achievement?</vt:lpstr>
      <vt:lpstr>PowerPoint Presentation</vt:lpstr>
      <vt:lpstr>PowerPoint Presentation</vt:lpstr>
      <vt:lpstr>PowerPoint Presentation</vt:lpstr>
      <vt:lpstr>PowerPoint Presentation</vt:lpstr>
      <vt:lpstr>PowerPoint Presentation</vt:lpstr>
      <vt:lpstr>PowerPoint Presentation</vt:lpstr>
      <vt:lpstr>What is Achievement?</vt:lpstr>
      <vt:lpstr>PowerPoint Presentation</vt:lpstr>
      <vt:lpstr>PowerPoint Presentation</vt:lpstr>
      <vt:lpstr>PowerPoint Presentation</vt:lpstr>
      <vt:lpstr>PowerPoint Presentation</vt:lpstr>
      <vt:lpstr>PowerPoint Presentation</vt:lpstr>
      <vt:lpstr>PowerPoint Presentation</vt:lpstr>
      <vt:lpstr>Using Glow/e-portfolios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Borders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Ferguson, David</dc:creator>
  <cp:lastModifiedBy>Ferguson, David</cp:lastModifiedBy>
  <cp:revision>36</cp:revision>
  <cp:lastPrinted>2015-01-29T17:14:19Z</cp:lastPrinted>
  <dcterms:created xsi:type="dcterms:W3CDTF">2015-01-20T10:30:57Z</dcterms:created>
  <dcterms:modified xsi:type="dcterms:W3CDTF">2015-05-27T12:23:00Z</dcterms:modified>
</cp:coreProperties>
</file>