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handoutMasterIdLst>
    <p:handoutMasterId r:id="rId25"/>
  </p:handoutMasterIdLst>
  <p:sldIdLst>
    <p:sldId id="259" r:id="rId2"/>
    <p:sldId id="273" r:id="rId3"/>
    <p:sldId id="272" r:id="rId4"/>
    <p:sldId id="286" r:id="rId5"/>
    <p:sldId id="284" r:id="rId6"/>
    <p:sldId id="285" r:id="rId7"/>
    <p:sldId id="287" r:id="rId8"/>
    <p:sldId id="260" r:id="rId9"/>
    <p:sldId id="261" r:id="rId10"/>
    <p:sldId id="288" r:id="rId11"/>
    <p:sldId id="276" r:id="rId12"/>
    <p:sldId id="290" r:id="rId13"/>
    <p:sldId id="291" r:id="rId14"/>
    <p:sldId id="292" r:id="rId15"/>
    <p:sldId id="293" r:id="rId16"/>
    <p:sldId id="278" r:id="rId17"/>
    <p:sldId id="296" r:id="rId18"/>
    <p:sldId id="297" r:id="rId19"/>
    <p:sldId id="298" r:id="rId20"/>
    <p:sldId id="282" r:id="rId21"/>
    <p:sldId id="308" r:id="rId22"/>
    <p:sldId id="283" r:id="rId23"/>
  </p:sldIdLst>
  <p:sldSz cx="9144000" cy="6858000" type="screen4x3"/>
  <p:notesSz cx="6797675" cy="9926638"/>
  <p:defaultTextStyle>
    <a:defPPr>
      <a:defRPr lang="en-GB"/>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FF"/>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615" autoAdjust="0"/>
    <p:restoredTop sz="80505" autoAdjust="0"/>
  </p:normalViewPr>
  <p:slideViewPr>
    <p:cSldViewPr>
      <p:cViewPr>
        <p:scale>
          <a:sx n="95" d="100"/>
          <a:sy n="95" d="100"/>
        </p:scale>
        <p:origin x="-432" y="258"/>
      </p:cViewPr>
      <p:guideLst>
        <p:guide orient="horz" pos="2160"/>
        <p:guide pos="2880"/>
      </p:guideLst>
    </p:cSldViewPr>
  </p:slideViewPr>
  <p:outlineViewPr>
    <p:cViewPr>
      <p:scale>
        <a:sx n="33" d="100"/>
        <a:sy n="33" d="100"/>
      </p:scale>
      <p:origin x="24"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3930"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0D69A5-5DE9-4FA9-8466-D3BD60CE763A}"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E9BE714E-C87F-4EE2-B2C2-96DC39ED0010}">
      <dgm:prSet phldrT="[Text]" custT="1"/>
      <dgm:spPr/>
      <dgm:t>
        <a:bodyPr/>
        <a:lstStyle/>
        <a:p>
          <a:r>
            <a:rPr lang="en-GB" sz="1400" dirty="0" smtClean="0">
              <a:solidFill>
                <a:srgbClr val="FF0000"/>
              </a:solidFill>
            </a:rPr>
            <a:t>Academy student</a:t>
          </a:r>
        </a:p>
      </dgm:t>
    </dgm:pt>
    <dgm:pt modelId="{45B02D34-688E-47F4-AB88-0A1D823F31AB}" type="parTrans" cxnId="{7389B60E-0169-47CA-B17C-36AE060EBC0C}">
      <dgm:prSet/>
      <dgm:spPr/>
      <dgm:t>
        <a:bodyPr/>
        <a:lstStyle/>
        <a:p>
          <a:endParaRPr lang="en-GB"/>
        </a:p>
      </dgm:t>
    </dgm:pt>
    <dgm:pt modelId="{DF4D73C9-97BE-4033-9B44-DE0F0C7A060B}" type="sibTrans" cxnId="{7389B60E-0169-47CA-B17C-36AE060EBC0C}">
      <dgm:prSet/>
      <dgm:spPr/>
      <dgm:t>
        <a:bodyPr/>
        <a:lstStyle/>
        <a:p>
          <a:endParaRPr lang="en-GB"/>
        </a:p>
      </dgm:t>
    </dgm:pt>
    <dgm:pt modelId="{9DC9B9E4-4252-42F7-8C7A-3F2B6E39936D}">
      <dgm:prSet phldrT="[Text]" custT="1"/>
      <dgm:spPr/>
      <dgm:t>
        <a:bodyPr/>
        <a:lstStyle/>
        <a:p>
          <a:r>
            <a:rPr lang="en-GB" sz="1200" dirty="0" smtClean="0">
              <a:solidFill>
                <a:schemeClr val="tx1"/>
              </a:solidFill>
            </a:rPr>
            <a:t>Improve confidence</a:t>
          </a:r>
          <a:endParaRPr lang="en-GB" sz="1200" dirty="0">
            <a:solidFill>
              <a:schemeClr val="tx1"/>
            </a:solidFill>
          </a:endParaRPr>
        </a:p>
      </dgm:t>
    </dgm:pt>
    <dgm:pt modelId="{8CD42537-B954-4A8C-918A-CE6464C2D358}" type="parTrans" cxnId="{A9D819B2-0937-4B57-8525-7351D360A471}">
      <dgm:prSet/>
      <dgm:spPr/>
      <dgm:t>
        <a:bodyPr/>
        <a:lstStyle/>
        <a:p>
          <a:endParaRPr lang="en-GB"/>
        </a:p>
      </dgm:t>
    </dgm:pt>
    <dgm:pt modelId="{75DBB20D-0388-46DF-8BF2-DC4F649708D2}" type="sibTrans" cxnId="{A9D819B2-0937-4B57-8525-7351D360A471}">
      <dgm:prSet/>
      <dgm:spPr/>
      <dgm:t>
        <a:bodyPr/>
        <a:lstStyle/>
        <a:p>
          <a:endParaRPr lang="en-GB"/>
        </a:p>
      </dgm:t>
    </dgm:pt>
    <dgm:pt modelId="{389FF945-F49B-4B13-844D-43B4286361DF}">
      <dgm:prSet phldrT="[Text]" custT="1"/>
      <dgm:spPr/>
      <dgm:t>
        <a:bodyPr/>
        <a:lstStyle/>
        <a:p>
          <a:r>
            <a:rPr lang="en-GB" sz="1200" dirty="0" smtClean="0">
              <a:solidFill>
                <a:schemeClr val="tx1"/>
              </a:solidFill>
            </a:rPr>
            <a:t>Meet students from other schools</a:t>
          </a:r>
          <a:endParaRPr lang="en-GB" sz="1200" dirty="0">
            <a:solidFill>
              <a:schemeClr val="tx1"/>
            </a:solidFill>
          </a:endParaRPr>
        </a:p>
      </dgm:t>
    </dgm:pt>
    <dgm:pt modelId="{C82E996B-2C37-45DA-9183-2C4577F99658}" type="parTrans" cxnId="{3090C836-BEFE-42BD-A281-7372A0E05299}">
      <dgm:prSet/>
      <dgm:spPr/>
      <dgm:t>
        <a:bodyPr/>
        <a:lstStyle/>
        <a:p>
          <a:endParaRPr lang="en-GB"/>
        </a:p>
      </dgm:t>
    </dgm:pt>
    <dgm:pt modelId="{61F8167A-2890-4368-8E03-0135338B3FAC}" type="sibTrans" cxnId="{3090C836-BEFE-42BD-A281-7372A0E05299}">
      <dgm:prSet/>
      <dgm:spPr/>
      <dgm:t>
        <a:bodyPr/>
        <a:lstStyle/>
        <a:p>
          <a:endParaRPr lang="en-GB"/>
        </a:p>
      </dgm:t>
    </dgm:pt>
    <dgm:pt modelId="{58125E39-F29F-4558-BAAC-0F50D82FD675}">
      <dgm:prSet phldrT="[Text]"/>
      <dgm:spPr/>
      <dgm:t>
        <a:bodyPr/>
        <a:lstStyle/>
        <a:p>
          <a:r>
            <a:rPr lang="en-GB" dirty="0" smtClean="0">
              <a:solidFill>
                <a:schemeClr val="tx1"/>
              </a:solidFill>
            </a:rPr>
            <a:t>Time management skills</a:t>
          </a:r>
          <a:endParaRPr lang="en-GB" dirty="0">
            <a:solidFill>
              <a:schemeClr val="tx1"/>
            </a:solidFill>
          </a:endParaRPr>
        </a:p>
      </dgm:t>
    </dgm:pt>
    <dgm:pt modelId="{0BC2A885-AD54-4891-81D7-3A4AA8D453B8}" type="parTrans" cxnId="{6E534154-F895-42B6-A5F5-957F078748A5}">
      <dgm:prSet/>
      <dgm:spPr/>
      <dgm:t>
        <a:bodyPr/>
        <a:lstStyle/>
        <a:p>
          <a:endParaRPr lang="en-GB"/>
        </a:p>
      </dgm:t>
    </dgm:pt>
    <dgm:pt modelId="{829D685A-8F97-4379-AAF4-4CFACFE6FA01}" type="sibTrans" cxnId="{6E534154-F895-42B6-A5F5-957F078748A5}">
      <dgm:prSet/>
      <dgm:spPr/>
      <dgm:t>
        <a:bodyPr/>
        <a:lstStyle/>
        <a:p>
          <a:endParaRPr lang="en-GB"/>
        </a:p>
      </dgm:t>
    </dgm:pt>
    <dgm:pt modelId="{29A344B9-A9FB-4AD3-B30F-A3FF4DE0FFD7}">
      <dgm:prSet phldrT="[Text]"/>
      <dgm:spPr/>
      <dgm:t>
        <a:bodyPr/>
        <a:lstStyle/>
        <a:p>
          <a:r>
            <a:rPr lang="en-GB" dirty="0" smtClean="0">
              <a:solidFill>
                <a:schemeClr val="tx1"/>
              </a:solidFill>
            </a:rPr>
            <a:t>Study skills</a:t>
          </a:r>
          <a:endParaRPr lang="en-GB" dirty="0">
            <a:solidFill>
              <a:schemeClr val="tx1"/>
            </a:solidFill>
          </a:endParaRPr>
        </a:p>
      </dgm:t>
    </dgm:pt>
    <dgm:pt modelId="{FF9464D0-15DB-4B19-9407-3EC65B1CAE7B}" type="parTrans" cxnId="{36916F9A-EBF1-4138-A506-092859C917AC}">
      <dgm:prSet/>
      <dgm:spPr/>
      <dgm:t>
        <a:bodyPr/>
        <a:lstStyle/>
        <a:p>
          <a:endParaRPr lang="en-GB"/>
        </a:p>
      </dgm:t>
    </dgm:pt>
    <dgm:pt modelId="{B8225371-21AE-49FF-84AA-3E6353E2E013}" type="sibTrans" cxnId="{36916F9A-EBF1-4138-A506-092859C917AC}">
      <dgm:prSet/>
      <dgm:spPr/>
      <dgm:t>
        <a:bodyPr/>
        <a:lstStyle/>
        <a:p>
          <a:endParaRPr lang="en-GB"/>
        </a:p>
      </dgm:t>
    </dgm:pt>
    <dgm:pt modelId="{61A72D38-9863-45F9-82F8-CD25BE681C60}">
      <dgm:prSet phldrT="[Text]"/>
      <dgm:spPr/>
      <dgm:t>
        <a:bodyPr/>
        <a:lstStyle/>
        <a:p>
          <a:r>
            <a:rPr lang="en-GB" dirty="0" smtClean="0">
              <a:solidFill>
                <a:schemeClr val="tx1"/>
              </a:solidFill>
            </a:rPr>
            <a:t>Become more independent</a:t>
          </a:r>
        </a:p>
      </dgm:t>
    </dgm:pt>
    <dgm:pt modelId="{336A6FB1-C0C9-446D-BCD3-DED003B43826}" type="parTrans" cxnId="{D8B588C3-1635-4264-BBE0-A988A74C18BE}">
      <dgm:prSet/>
      <dgm:spPr/>
      <dgm:t>
        <a:bodyPr/>
        <a:lstStyle/>
        <a:p>
          <a:endParaRPr lang="en-GB"/>
        </a:p>
      </dgm:t>
    </dgm:pt>
    <dgm:pt modelId="{60962EF6-E43D-4388-847E-9A55557CF664}" type="sibTrans" cxnId="{D8B588C3-1635-4264-BBE0-A988A74C18BE}">
      <dgm:prSet/>
      <dgm:spPr/>
      <dgm:t>
        <a:bodyPr/>
        <a:lstStyle/>
        <a:p>
          <a:endParaRPr lang="en-GB"/>
        </a:p>
      </dgm:t>
    </dgm:pt>
    <dgm:pt modelId="{4B98A864-22C3-491D-AED6-C755DA422216}">
      <dgm:prSet phldrT="[Text]"/>
      <dgm:spPr/>
      <dgm:t>
        <a:bodyPr/>
        <a:lstStyle/>
        <a:p>
          <a:r>
            <a:rPr lang="en-GB" dirty="0" smtClean="0">
              <a:solidFill>
                <a:schemeClr val="tx1"/>
              </a:solidFill>
            </a:rPr>
            <a:t>More likely to get a place at College or University</a:t>
          </a:r>
        </a:p>
      </dgm:t>
    </dgm:pt>
    <dgm:pt modelId="{5831F076-B2C3-42F8-A128-4BECDBF9A22B}" type="parTrans" cxnId="{8D855039-A6E7-4B30-876D-30F012CCFE35}">
      <dgm:prSet/>
      <dgm:spPr/>
      <dgm:t>
        <a:bodyPr/>
        <a:lstStyle/>
        <a:p>
          <a:endParaRPr lang="en-GB"/>
        </a:p>
      </dgm:t>
    </dgm:pt>
    <dgm:pt modelId="{2A4AA8D5-D858-4FA5-9E38-65231BAA2CC9}" type="sibTrans" cxnId="{8D855039-A6E7-4B30-876D-30F012CCFE35}">
      <dgm:prSet/>
      <dgm:spPr/>
      <dgm:t>
        <a:bodyPr/>
        <a:lstStyle/>
        <a:p>
          <a:endParaRPr lang="en-GB"/>
        </a:p>
      </dgm:t>
    </dgm:pt>
    <dgm:pt modelId="{7259469F-B485-4A92-BCF2-4150E99EE33F}" type="pres">
      <dgm:prSet presAssocID="{FA0D69A5-5DE9-4FA9-8466-D3BD60CE763A}" presName="cycle" presStyleCnt="0">
        <dgm:presLayoutVars>
          <dgm:chMax val="1"/>
          <dgm:dir/>
          <dgm:animLvl val="ctr"/>
          <dgm:resizeHandles val="exact"/>
        </dgm:presLayoutVars>
      </dgm:prSet>
      <dgm:spPr/>
      <dgm:t>
        <a:bodyPr/>
        <a:lstStyle/>
        <a:p>
          <a:endParaRPr lang="en-GB"/>
        </a:p>
      </dgm:t>
    </dgm:pt>
    <dgm:pt modelId="{2294EB91-18A5-437C-881C-EC5FF57C2F63}" type="pres">
      <dgm:prSet presAssocID="{E9BE714E-C87F-4EE2-B2C2-96DC39ED0010}" presName="centerShape" presStyleLbl="node0" presStyleIdx="0" presStyleCnt="1"/>
      <dgm:spPr/>
      <dgm:t>
        <a:bodyPr/>
        <a:lstStyle/>
        <a:p>
          <a:endParaRPr lang="en-GB"/>
        </a:p>
      </dgm:t>
    </dgm:pt>
    <dgm:pt modelId="{FF37C367-E36B-4C49-8819-0FB9B114939E}" type="pres">
      <dgm:prSet presAssocID="{8CD42537-B954-4A8C-918A-CE6464C2D358}" presName="Name9" presStyleLbl="parChTrans1D2" presStyleIdx="0" presStyleCnt="6"/>
      <dgm:spPr/>
      <dgm:t>
        <a:bodyPr/>
        <a:lstStyle/>
        <a:p>
          <a:endParaRPr lang="en-GB"/>
        </a:p>
      </dgm:t>
    </dgm:pt>
    <dgm:pt modelId="{C794393B-5242-403E-AB6C-A02941C4540A}" type="pres">
      <dgm:prSet presAssocID="{8CD42537-B954-4A8C-918A-CE6464C2D358}" presName="connTx" presStyleLbl="parChTrans1D2" presStyleIdx="0" presStyleCnt="6"/>
      <dgm:spPr/>
      <dgm:t>
        <a:bodyPr/>
        <a:lstStyle/>
        <a:p>
          <a:endParaRPr lang="en-GB"/>
        </a:p>
      </dgm:t>
    </dgm:pt>
    <dgm:pt modelId="{158753DF-8042-41D5-BD39-62695399A4AE}" type="pres">
      <dgm:prSet presAssocID="{9DC9B9E4-4252-42F7-8C7A-3F2B6E39936D}" presName="node" presStyleLbl="node1" presStyleIdx="0" presStyleCnt="6">
        <dgm:presLayoutVars>
          <dgm:bulletEnabled val="1"/>
        </dgm:presLayoutVars>
      </dgm:prSet>
      <dgm:spPr/>
      <dgm:t>
        <a:bodyPr/>
        <a:lstStyle/>
        <a:p>
          <a:endParaRPr lang="en-GB"/>
        </a:p>
      </dgm:t>
    </dgm:pt>
    <dgm:pt modelId="{E9F9C915-6646-475F-BD37-0E6B31E68F70}" type="pres">
      <dgm:prSet presAssocID="{C82E996B-2C37-45DA-9183-2C4577F99658}" presName="Name9" presStyleLbl="parChTrans1D2" presStyleIdx="1" presStyleCnt="6"/>
      <dgm:spPr/>
      <dgm:t>
        <a:bodyPr/>
        <a:lstStyle/>
        <a:p>
          <a:endParaRPr lang="en-GB"/>
        </a:p>
      </dgm:t>
    </dgm:pt>
    <dgm:pt modelId="{BD07C5AE-97DA-4C6E-890F-1CDD3EC0A89D}" type="pres">
      <dgm:prSet presAssocID="{C82E996B-2C37-45DA-9183-2C4577F99658}" presName="connTx" presStyleLbl="parChTrans1D2" presStyleIdx="1" presStyleCnt="6"/>
      <dgm:spPr/>
      <dgm:t>
        <a:bodyPr/>
        <a:lstStyle/>
        <a:p>
          <a:endParaRPr lang="en-GB"/>
        </a:p>
      </dgm:t>
    </dgm:pt>
    <dgm:pt modelId="{10C7E5F3-EE6F-49F7-A4BA-91F6A22470B4}" type="pres">
      <dgm:prSet presAssocID="{389FF945-F49B-4B13-844D-43B4286361DF}" presName="node" presStyleLbl="node1" presStyleIdx="1" presStyleCnt="6">
        <dgm:presLayoutVars>
          <dgm:bulletEnabled val="1"/>
        </dgm:presLayoutVars>
      </dgm:prSet>
      <dgm:spPr/>
      <dgm:t>
        <a:bodyPr/>
        <a:lstStyle/>
        <a:p>
          <a:endParaRPr lang="en-GB"/>
        </a:p>
      </dgm:t>
    </dgm:pt>
    <dgm:pt modelId="{4C43A6EE-66D0-455C-8EF0-1D9991DCAEDC}" type="pres">
      <dgm:prSet presAssocID="{0BC2A885-AD54-4891-81D7-3A4AA8D453B8}" presName="Name9" presStyleLbl="parChTrans1D2" presStyleIdx="2" presStyleCnt="6"/>
      <dgm:spPr/>
      <dgm:t>
        <a:bodyPr/>
        <a:lstStyle/>
        <a:p>
          <a:endParaRPr lang="en-GB"/>
        </a:p>
      </dgm:t>
    </dgm:pt>
    <dgm:pt modelId="{80DF0B65-33C3-4EF2-B961-240E22CC59A6}" type="pres">
      <dgm:prSet presAssocID="{0BC2A885-AD54-4891-81D7-3A4AA8D453B8}" presName="connTx" presStyleLbl="parChTrans1D2" presStyleIdx="2" presStyleCnt="6"/>
      <dgm:spPr/>
      <dgm:t>
        <a:bodyPr/>
        <a:lstStyle/>
        <a:p>
          <a:endParaRPr lang="en-GB"/>
        </a:p>
      </dgm:t>
    </dgm:pt>
    <dgm:pt modelId="{ABF8E420-8D14-46CA-87AB-8AD57A37D734}" type="pres">
      <dgm:prSet presAssocID="{58125E39-F29F-4558-BAAC-0F50D82FD675}" presName="node" presStyleLbl="node1" presStyleIdx="2" presStyleCnt="6">
        <dgm:presLayoutVars>
          <dgm:bulletEnabled val="1"/>
        </dgm:presLayoutVars>
      </dgm:prSet>
      <dgm:spPr/>
      <dgm:t>
        <a:bodyPr/>
        <a:lstStyle/>
        <a:p>
          <a:endParaRPr lang="en-GB"/>
        </a:p>
      </dgm:t>
    </dgm:pt>
    <dgm:pt modelId="{8CD16DB1-3437-4243-99FB-C8FA018B762B}" type="pres">
      <dgm:prSet presAssocID="{FF9464D0-15DB-4B19-9407-3EC65B1CAE7B}" presName="Name9" presStyleLbl="parChTrans1D2" presStyleIdx="3" presStyleCnt="6"/>
      <dgm:spPr/>
      <dgm:t>
        <a:bodyPr/>
        <a:lstStyle/>
        <a:p>
          <a:endParaRPr lang="en-GB"/>
        </a:p>
      </dgm:t>
    </dgm:pt>
    <dgm:pt modelId="{7D8BF185-7260-44D9-AC58-FCAF2D011E73}" type="pres">
      <dgm:prSet presAssocID="{FF9464D0-15DB-4B19-9407-3EC65B1CAE7B}" presName="connTx" presStyleLbl="parChTrans1D2" presStyleIdx="3" presStyleCnt="6"/>
      <dgm:spPr/>
      <dgm:t>
        <a:bodyPr/>
        <a:lstStyle/>
        <a:p>
          <a:endParaRPr lang="en-GB"/>
        </a:p>
      </dgm:t>
    </dgm:pt>
    <dgm:pt modelId="{7F24D7A7-DCD9-4654-9001-83B47632047F}" type="pres">
      <dgm:prSet presAssocID="{29A344B9-A9FB-4AD3-B30F-A3FF4DE0FFD7}" presName="node" presStyleLbl="node1" presStyleIdx="3" presStyleCnt="6">
        <dgm:presLayoutVars>
          <dgm:bulletEnabled val="1"/>
        </dgm:presLayoutVars>
      </dgm:prSet>
      <dgm:spPr/>
      <dgm:t>
        <a:bodyPr/>
        <a:lstStyle/>
        <a:p>
          <a:endParaRPr lang="en-GB"/>
        </a:p>
      </dgm:t>
    </dgm:pt>
    <dgm:pt modelId="{EF3FEEA1-A0A8-40C4-AE5A-A308B4FA9D0B}" type="pres">
      <dgm:prSet presAssocID="{336A6FB1-C0C9-446D-BCD3-DED003B43826}" presName="Name9" presStyleLbl="parChTrans1D2" presStyleIdx="4" presStyleCnt="6"/>
      <dgm:spPr/>
      <dgm:t>
        <a:bodyPr/>
        <a:lstStyle/>
        <a:p>
          <a:endParaRPr lang="en-GB"/>
        </a:p>
      </dgm:t>
    </dgm:pt>
    <dgm:pt modelId="{B2CBDFF4-F1BD-4D06-8E6E-BB75A9F84074}" type="pres">
      <dgm:prSet presAssocID="{336A6FB1-C0C9-446D-BCD3-DED003B43826}" presName="connTx" presStyleLbl="parChTrans1D2" presStyleIdx="4" presStyleCnt="6"/>
      <dgm:spPr/>
      <dgm:t>
        <a:bodyPr/>
        <a:lstStyle/>
        <a:p>
          <a:endParaRPr lang="en-GB"/>
        </a:p>
      </dgm:t>
    </dgm:pt>
    <dgm:pt modelId="{E41B8E3D-C219-4183-8E3E-C23BB01A1C7C}" type="pres">
      <dgm:prSet presAssocID="{61A72D38-9863-45F9-82F8-CD25BE681C60}" presName="node" presStyleLbl="node1" presStyleIdx="4" presStyleCnt="6">
        <dgm:presLayoutVars>
          <dgm:bulletEnabled val="1"/>
        </dgm:presLayoutVars>
      </dgm:prSet>
      <dgm:spPr/>
      <dgm:t>
        <a:bodyPr/>
        <a:lstStyle/>
        <a:p>
          <a:endParaRPr lang="en-GB"/>
        </a:p>
      </dgm:t>
    </dgm:pt>
    <dgm:pt modelId="{AB619B4F-3E2F-4B78-BA4B-AACB64283674}" type="pres">
      <dgm:prSet presAssocID="{5831F076-B2C3-42F8-A128-4BECDBF9A22B}" presName="Name9" presStyleLbl="parChTrans1D2" presStyleIdx="5" presStyleCnt="6"/>
      <dgm:spPr/>
      <dgm:t>
        <a:bodyPr/>
        <a:lstStyle/>
        <a:p>
          <a:endParaRPr lang="en-GB"/>
        </a:p>
      </dgm:t>
    </dgm:pt>
    <dgm:pt modelId="{1D61DA7E-1A79-4FC6-A8F9-5509EB7FD810}" type="pres">
      <dgm:prSet presAssocID="{5831F076-B2C3-42F8-A128-4BECDBF9A22B}" presName="connTx" presStyleLbl="parChTrans1D2" presStyleIdx="5" presStyleCnt="6"/>
      <dgm:spPr/>
      <dgm:t>
        <a:bodyPr/>
        <a:lstStyle/>
        <a:p>
          <a:endParaRPr lang="en-GB"/>
        </a:p>
      </dgm:t>
    </dgm:pt>
    <dgm:pt modelId="{99C04302-09EA-4243-974B-7A8DEB31DD54}" type="pres">
      <dgm:prSet presAssocID="{4B98A864-22C3-491D-AED6-C755DA422216}" presName="node" presStyleLbl="node1" presStyleIdx="5" presStyleCnt="6">
        <dgm:presLayoutVars>
          <dgm:bulletEnabled val="1"/>
        </dgm:presLayoutVars>
      </dgm:prSet>
      <dgm:spPr/>
      <dgm:t>
        <a:bodyPr/>
        <a:lstStyle/>
        <a:p>
          <a:endParaRPr lang="en-GB"/>
        </a:p>
      </dgm:t>
    </dgm:pt>
  </dgm:ptLst>
  <dgm:cxnLst>
    <dgm:cxn modelId="{745270D3-0863-4202-954F-1DFC22082190}" type="presOf" srcId="{58125E39-F29F-4558-BAAC-0F50D82FD675}" destId="{ABF8E420-8D14-46CA-87AB-8AD57A37D734}" srcOrd="0" destOrd="0" presId="urn:microsoft.com/office/officeart/2005/8/layout/radial1"/>
    <dgm:cxn modelId="{8D855039-A6E7-4B30-876D-30F012CCFE35}" srcId="{E9BE714E-C87F-4EE2-B2C2-96DC39ED0010}" destId="{4B98A864-22C3-491D-AED6-C755DA422216}" srcOrd="5" destOrd="0" parTransId="{5831F076-B2C3-42F8-A128-4BECDBF9A22B}" sibTransId="{2A4AA8D5-D858-4FA5-9E38-65231BAA2CC9}"/>
    <dgm:cxn modelId="{F46300FD-4345-49B5-9B8C-8DB2F81E7A67}" type="presOf" srcId="{C82E996B-2C37-45DA-9183-2C4577F99658}" destId="{BD07C5AE-97DA-4C6E-890F-1CDD3EC0A89D}" srcOrd="1" destOrd="0" presId="urn:microsoft.com/office/officeart/2005/8/layout/radial1"/>
    <dgm:cxn modelId="{7389B60E-0169-47CA-B17C-36AE060EBC0C}" srcId="{FA0D69A5-5DE9-4FA9-8466-D3BD60CE763A}" destId="{E9BE714E-C87F-4EE2-B2C2-96DC39ED0010}" srcOrd="0" destOrd="0" parTransId="{45B02D34-688E-47F4-AB88-0A1D823F31AB}" sibTransId="{DF4D73C9-97BE-4033-9B44-DE0F0C7A060B}"/>
    <dgm:cxn modelId="{BF3DBFCE-3430-45CF-822C-77AA40F297E0}" type="presOf" srcId="{E9BE714E-C87F-4EE2-B2C2-96DC39ED0010}" destId="{2294EB91-18A5-437C-881C-EC5FF57C2F63}" srcOrd="0" destOrd="0" presId="urn:microsoft.com/office/officeart/2005/8/layout/radial1"/>
    <dgm:cxn modelId="{3090C836-BEFE-42BD-A281-7372A0E05299}" srcId="{E9BE714E-C87F-4EE2-B2C2-96DC39ED0010}" destId="{389FF945-F49B-4B13-844D-43B4286361DF}" srcOrd="1" destOrd="0" parTransId="{C82E996B-2C37-45DA-9183-2C4577F99658}" sibTransId="{61F8167A-2890-4368-8E03-0135338B3FAC}"/>
    <dgm:cxn modelId="{D8B588C3-1635-4264-BBE0-A988A74C18BE}" srcId="{E9BE714E-C87F-4EE2-B2C2-96DC39ED0010}" destId="{61A72D38-9863-45F9-82F8-CD25BE681C60}" srcOrd="4" destOrd="0" parTransId="{336A6FB1-C0C9-446D-BCD3-DED003B43826}" sibTransId="{60962EF6-E43D-4388-847E-9A55557CF664}"/>
    <dgm:cxn modelId="{EA4208F9-4963-4B39-9932-EB4088E492A4}" type="presOf" srcId="{0BC2A885-AD54-4891-81D7-3A4AA8D453B8}" destId="{80DF0B65-33C3-4EF2-B961-240E22CC59A6}" srcOrd="1" destOrd="0" presId="urn:microsoft.com/office/officeart/2005/8/layout/radial1"/>
    <dgm:cxn modelId="{AE87B6E5-E325-458E-997C-4AB791DB62C5}" type="presOf" srcId="{FF9464D0-15DB-4B19-9407-3EC65B1CAE7B}" destId="{8CD16DB1-3437-4243-99FB-C8FA018B762B}" srcOrd="0" destOrd="0" presId="urn:microsoft.com/office/officeart/2005/8/layout/radial1"/>
    <dgm:cxn modelId="{C35D035B-2E73-41BB-80AE-2E85ADF74294}" type="presOf" srcId="{5831F076-B2C3-42F8-A128-4BECDBF9A22B}" destId="{1D61DA7E-1A79-4FC6-A8F9-5509EB7FD810}" srcOrd="1" destOrd="0" presId="urn:microsoft.com/office/officeart/2005/8/layout/radial1"/>
    <dgm:cxn modelId="{95EAF7DF-610A-4B0F-9FC5-39CBCC136EB3}" type="presOf" srcId="{C82E996B-2C37-45DA-9183-2C4577F99658}" destId="{E9F9C915-6646-475F-BD37-0E6B31E68F70}" srcOrd="0" destOrd="0" presId="urn:microsoft.com/office/officeart/2005/8/layout/radial1"/>
    <dgm:cxn modelId="{2287ED5F-123B-4DAD-95C0-E89FBD8716B0}" type="presOf" srcId="{9DC9B9E4-4252-42F7-8C7A-3F2B6E39936D}" destId="{158753DF-8042-41D5-BD39-62695399A4AE}" srcOrd="0" destOrd="0" presId="urn:microsoft.com/office/officeart/2005/8/layout/radial1"/>
    <dgm:cxn modelId="{68486A55-3973-4AF7-B1F1-0C8156031F0C}" type="presOf" srcId="{4B98A864-22C3-491D-AED6-C755DA422216}" destId="{99C04302-09EA-4243-974B-7A8DEB31DD54}" srcOrd="0" destOrd="0" presId="urn:microsoft.com/office/officeart/2005/8/layout/radial1"/>
    <dgm:cxn modelId="{1DC181B1-D3D3-4587-8EFE-60DA865ABB98}" type="presOf" srcId="{8CD42537-B954-4A8C-918A-CE6464C2D358}" destId="{FF37C367-E36B-4C49-8819-0FB9B114939E}" srcOrd="0" destOrd="0" presId="urn:microsoft.com/office/officeart/2005/8/layout/radial1"/>
    <dgm:cxn modelId="{5A917BA5-48A3-4935-BE38-482C4E9594A4}" type="presOf" srcId="{5831F076-B2C3-42F8-A128-4BECDBF9A22B}" destId="{AB619B4F-3E2F-4B78-BA4B-AACB64283674}" srcOrd="0" destOrd="0" presId="urn:microsoft.com/office/officeart/2005/8/layout/radial1"/>
    <dgm:cxn modelId="{6B20F9CF-0857-4333-ABBD-7410C68A25A3}" type="presOf" srcId="{29A344B9-A9FB-4AD3-B30F-A3FF4DE0FFD7}" destId="{7F24D7A7-DCD9-4654-9001-83B47632047F}" srcOrd="0" destOrd="0" presId="urn:microsoft.com/office/officeart/2005/8/layout/radial1"/>
    <dgm:cxn modelId="{B54BF2CE-9261-47C4-87D0-AB88192D281F}" type="presOf" srcId="{0BC2A885-AD54-4891-81D7-3A4AA8D453B8}" destId="{4C43A6EE-66D0-455C-8EF0-1D9991DCAEDC}" srcOrd="0" destOrd="0" presId="urn:microsoft.com/office/officeart/2005/8/layout/radial1"/>
    <dgm:cxn modelId="{8E4C718A-B593-47EF-AF50-3B7ACE572AE6}" type="presOf" srcId="{389FF945-F49B-4B13-844D-43B4286361DF}" destId="{10C7E5F3-EE6F-49F7-A4BA-91F6A22470B4}" srcOrd="0" destOrd="0" presId="urn:microsoft.com/office/officeart/2005/8/layout/radial1"/>
    <dgm:cxn modelId="{9429F37F-1A3B-4F70-AB89-F5748861DD81}" type="presOf" srcId="{61A72D38-9863-45F9-82F8-CD25BE681C60}" destId="{E41B8E3D-C219-4183-8E3E-C23BB01A1C7C}" srcOrd="0" destOrd="0" presId="urn:microsoft.com/office/officeart/2005/8/layout/radial1"/>
    <dgm:cxn modelId="{36916F9A-EBF1-4138-A506-092859C917AC}" srcId="{E9BE714E-C87F-4EE2-B2C2-96DC39ED0010}" destId="{29A344B9-A9FB-4AD3-B30F-A3FF4DE0FFD7}" srcOrd="3" destOrd="0" parTransId="{FF9464D0-15DB-4B19-9407-3EC65B1CAE7B}" sibTransId="{B8225371-21AE-49FF-84AA-3E6353E2E013}"/>
    <dgm:cxn modelId="{6B983228-B56A-497B-8748-6B559E994222}" type="presOf" srcId="{336A6FB1-C0C9-446D-BCD3-DED003B43826}" destId="{EF3FEEA1-A0A8-40C4-AE5A-A308B4FA9D0B}" srcOrd="0" destOrd="0" presId="urn:microsoft.com/office/officeart/2005/8/layout/radial1"/>
    <dgm:cxn modelId="{45846220-8894-4563-8411-6E1154D2AC4F}" type="presOf" srcId="{336A6FB1-C0C9-446D-BCD3-DED003B43826}" destId="{B2CBDFF4-F1BD-4D06-8E6E-BB75A9F84074}" srcOrd="1" destOrd="0" presId="urn:microsoft.com/office/officeart/2005/8/layout/radial1"/>
    <dgm:cxn modelId="{F044391A-AE35-4A63-BAFE-227C247D6216}" type="presOf" srcId="{8CD42537-B954-4A8C-918A-CE6464C2D358}" destId="{C794393B-5242-403E-AB6C-A02941C4540A}" srcOrd="1" destOrd="0" presId="urn:microsoft.com/office/officeart/2005/8/layout/radial1"/>
    <dgm:cxn modelId="{A9D819B2-0937-4B57-8525-7351D360A471}" srcId="{E9BE714E-C87F-4EE2-B2C2-96DC39ED0010}" destId="{9DC9B9E4-4252-42F7-8C7A-3F2B6E39936D}" srcOrd="0" destOrd="0" parTransId="{8CD42537-B954-4A8C-918A-CE6464C2D358}" sibTransId="{75DBB20D-0388-46DF-8BF2-DC4F649708D2}"/>
    <dgm:cxn modelId="{818455AE-2AA0-4D68-99C5-21CEC15DBBDF}" type="presOf" srcId="{FF9464D0-15DB-4B19-9407-3EC65B1CAE7B}" destId="{7D8BF185-7260-44D9-AC58-FCAF2D011E73}" srcOrd="1" destOrd="0" presId="urn:microsoft.com/office/officeart/2005/8/layout/radial1"/>
    <dgm:cxn modelId="{6E534154-F895-42B6-A5F5-957F078748A5}" srcId="{E9BE714E-C87F-4EE2-B2C2-96DC39ED0010}" destId="{58125E39-F29F-4558-BAAC-0F50D82FD675}" srcOrd="2" destOrd="0" parTransId="{0BC2A885-AD54-4891-81D7-3A4AA8D453B8}" sibTransId="{829D685A-8F97-4379-AAF4-4CFACFE6FA01}"/>
    <dgm:cxn modelId="{9A817B9D-ED06-4580-8C36-5C587A712FBA}" type="presOf" srcId="{FA0D69A5-5DE9-4FA9-8466-D3BD60CE763A}" destId="{7259469F-B485-4A92-BCF2-4150E99EE33F}" srcOrd="0" destOrd="0" presId="urn:microsoft.com/office/officeart/2005/8/layout/radial1"/>
    <dgm:cxn modelId="{729ABD7A-ABA9-494A-B7CC-9B176C2C8F70}" type="presParOf" srcId="{7259469F-B485-4A92-BCF2-4150E99EE33F}" destId="{2294EB91-18A5-437C-881C-EC5FF57C2F63}" srcOrd="0" destOrd="0" presId="urn:microsoft.com/office/officeart/2005/8/layout/radial1"/>
    <dgm:cxn modelId="{09DA3309-E15B-4E8E-BCDF-EDAD64C94C5D}" type="presParOf" srcId="{7259469F-B485-4A92-BCF2-4150E99EE33F}" destId="{FF37C367-E36B-4C49-8819-0FB9B114939E}" srcOrd="1" destOrd="0" presId="urn:microsoft.com/office/officeart/2005/8/layout/radial1"/>
    <dgm:cxn modelId="{C0E6FF1C-9BE7-46FD-BF9B-6752110C7BB6}" type="presParOf" srcId="{FF37C367-E36B-4C49-8819-0FB9B114939E}" destId="{C794393B-5242-403E-AB6C-A02941C4540A}" srcOrd="0" destOrd="0" presId="urn:microsoft.com/office/officeart/2005/8/layout/radial1"/>
    <dgm:cxn modelId="{A68F03A3-6D98-4A54-97A5-C9316A83E366}" type="presParOf" srcId="{7259469F-B485-4A92-BCF2-4150E99EE33F}" destId="{158753DF-8042-41D5-BD39-62695399A4AE}" srcOrd="2" destOrd="0" presId="urn:microsoft.com/office/officeart/2005/8/layout/radial1"/>
    <dgm:cxn modelId="{19223648-1EFE-426B-8B9F-6DAFFBD34465}" type="presParOf" srcId="{7259469F-B485-4A92-BCF2-4150E99EE33F}" destId="{E9F9C915-6646-475F-BD37-0E6B31E68F70}" srcOrd="3" destOrd="0" presId="urn:microsoft.com/office/officeart/2005/8/layout/radial1"/>
    <dgm:cxn modelId="{C824F094-21D1-4E1A-A3B7-62E096A4D74A}" type="presParOf" srcId="{E9F9C915-6646-475F-BD37-0E6B31E68F70}" destId="{BD07C5AE-97DA-4C6E-890F-1CDD3EC0A89D}" srcOrd="0" destOrd="0" presId="urn:microsoft.com/office/officeart/2005/8/layout/radial1"/>
    <dgm:cxn modelId="{4E3C876A-45F4-471B-A177-096A2D846E4D}" type="presParOf" srcId="{7259469F-B485-4A92-BCF2-4150E99EE33F}" destId="{10C7E5F3-EE6F-49F7-A4BA-91F6A22470B4}" srcOrd="4" destOrd="0" presId="urn:microsoft.com/office/officeart/2005/8/layout/radial1"/>
    <dgm:cxn modelId="{1F2357BA-3041-4017-AC93-0FBA655C955C}" type="presParOf" srcId="{7259469F-B485-4A92-BCF2-4150E99EE33F}" destId="{4C43A6EE-66D0-455C-8EF0-1D9991DCAEDC}" srcOrd="5" destOrd="0" presId="urn:microsoft.com/office/officeart/2005/8/layout/radial1"/>
    <dgm:cxn modelId="{32831357-B2B3-43E7-B97B-24BA893D635B}" type="presParOf" srcId="{4C43A6EE-66D0-455C-8EF0-1D9991DCAEDC}" destId="{80DF0B65-33C3-4EF2-B961-240E22CC59A6}" srcOrd="0" destOrd="0" presId="urn:microsoft.com/office/officeart/2005/8/layout/radial1"/>
    <dgm:cxn modelId="{1B3BE5A6-FA21-4165-BE83-22E7DAB8C909}" type="presParOf" srcId="{7259469F-B485-4A92-BCF2-4150E99EE33F}" destId="{ABF8E420-8D14-46CA-87AB-8AD57A37D734}" srcOrd="6" destOrd="0" presId="urn:microsoft.com/office/officeart/2005/8/layout/radial1"/>
    <dgm:cxn modelId="{763537FC-95E5-4884-B006-EC5FC2031A62}" type="presParOf" srcId="{7259469F-B485-4A92-BCF2-4150E99EE33F}" destId="{8CD16DB1-3437-4243-99FB-C8FA018B762B}" srcOrd="7" destOrd="0" presId="urn:microsoft.com/office/officeart/2005/8/layout/radial1"/>
    <dgm:cxn modelId="{DD5005FF-A342-4F62-9334-381B186A5489}" type="presParOf" srcId="{8CD16DB1-3437-4243-99FB-C8FA018B762B}" destId="{7D8BF185-7260-44D9-AC58-FCAF2D011E73}" srcOrd="0" destOrd="0" presId="urn:microsoft.com/office/officeart/2005/8/layout/radial1"/>
    <dgm:cxn modelId="{71AC0554-7FC8-40CE-BFC7-6F3582B24476}" type="presParOf" srcId="{7259469F-B485-4A92-BCF2-4150E99EE33F}" destId="{7F24D7A7-DCD9-4654-9001-83B47632047F}" srcOrd="8" destOrd="0" presId="urn:microsoft.com/office/officeart/2005/8/layout/radial1"/>
    <dgm:cxn modelId="{85C35689-CACD-4E7A-81EA-089F4816D9A2}" type="presParOf" srcId="{7259469F-B485-4A92-BCF2-4150E99EE33F}" destId="{EF3FEEA1-A0A8-40C4-AE5A-A308B4FA9D0B}" srcOrd="9" destOrd="0" presId="urn:microsoft.com/office/officeart/2005/8/layout/radial1"/>
    <dgm:cxn modelId="{5E798E35-2D9D-47BB-B64E-87B4E4C6CB49}" type="presParOf" srcId="{EF3FEEA1-A0A8-40C4-AE5A-A308B4FA9D0B}" destId="{B2CBDFF4-F1BD-4D06-8E6E-BB75A9F84074}" srcOrd="0" destOrd="0" presId="urn:microsoft.com/office/officeart/2005/8/layout/radial1"/>
    <dgm:cxn modelId="{7C96B9AC-0297-46C4-AA99-99488C8C38F0}" type="presParOf" srcId="{7259469F-B485-4A92-BCF2-4150E99EE33F}" destId="{E41B8E3D-C219-4183-8E3E-C23BB01A1C7C}" srcOrd="10" destOrd="0" presId="urn:microsoft.com/office/officeart/2005/8/layout/radial1"/>
    <dgm:cxn modelId="{2169105B-82C8-4D39-8A47-9D8BF88C9C4D}" type="presParOf" srcId="{7259469F-B485-4A92-BCF2-4150E99EE33F}" destId="{AB619B4F-3E2F-4B78-BA4B-AACB64283674}" srcOrd="11" destOrd="0" presId="urn:microsoft.com/office/officeart/2005/8/layout/radial1"/>
    <dgm:cxn modelId="{F147AFC4-06EC-40BD-B311-7205F9BA2806}" type="presParOf" srcId="{AB619B4F-3E2F-4B78-BA4B-AACB64283674}" destId="{1D61DA7E-1A79-4FC6-A8F9-5509EB7FD810}" srcOrd="0" destOrd="0" presId="urn:microsoft.com/office/officeart/2005/8/layout/radial1"/>
    <dgm:cxn modelId="{AE246CF5-79ED-4F75-9294-0B29268FF358}" type="presParOf" srcId="{7259469F-B485-4A92-BCF2-4150E99EE33F}" destId="{99C04302-09EA-4243-974B-7A8DEB31DD54}"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a:p>
        </p:txBody>
      </p:sp>
      <p:sp>
        <p:nvSpPr>
          <p:cNvPr id="348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34820"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a:p>
        </p:txBody>
      </p:sp>
      <p:sp>
        <p:nvSpPr>
          <p:cNvPr id="34821" name="Rectangle 5"/>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C6C60CD4-05FE-4A0E-A3FB-E0C26BA3C3C2}" type="slidenum">
              <a:rPr lang="en-US"/>
              <a:pPr>
                <a:defRPr/>
              </a:pPr>
              <a:t>‹#›</a:t>
            </a:fld>
            <a:endParaRPr lang="en-US" dirty="0"/>
          </a:p>
        </p:txBody>
      </p:sp>
    </p:spTree>
    <p:extLst>
      <p:ext uri="{BB962C8B-B14F-4D97-AF65-F5344CB8AC3E}">
        <p14:creationId xmlns:p14="http://schemas.microsoft.com/office/powerpoint/2010/main" val="3426708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a:p>
        </p:txBody>
      </p:sp>
      <p:sp>
        <p:nvSpPr>
          <p:cNvPr id="20483"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919163" y="744538"/>
            <a:ext cx="4959350"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a:p>
        </p:txBody>
      </p:sp>
      <p:sp>
        <p:nvSpPr>
          <p:cNvPr id="20487"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BE3A42CA-1E2B-43BB-9288-A89D5873153F}" type="slidenum">
              <a:rPr lang="en-US"/>
              <a:pPr>
                <a:defRPr/>
              </a:pPr>
              <a:t>‹#›</a:t>
            </a:fld>
            <a:endParaRPr lang="en-US" dirty="0"/>
          </a:p>
        </p:txBody>
      </p:sp>
    </p:spTree>
    <p:extLst>
      <p:ext uri="{BB962C8B-B14F-4D97-AF65-F5344CB8AC3E}">
        <p14:creationId xmlns:p14="http://schemas.microsoft.com/office/powerpoint/2010/main" val="19810463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We are here to talk to you today about the four Academies that have been set up for all schools in south east Scotland.</a:t>
            </a:r>
          </a:p>
          <a:p>
            <a:endParaRPr lang="en-GB" altLang="en-US" smtClean="0"/>
          </a:p>
        </p:txBody>
      </p:sp>
      <p:sp>
        <p:nvSpPr>
          <p:cNvPr id="1946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defRPr/>
            </a:pPr>
            <a:fld id="{24612F36-EF08-4C4A-AF59-C412FCE8DDD0}" type="slidenum">
              <a:rPr lang="en-US" altLang="en-US" sz="1200" smtClean="0"/>
              <a:pPr>
                <a:defRPr/>
              </a:pPr>
              <a:t>1</a:t>
            </a:fld>
            <a:endParaRPr lang="en-US" alt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Media &amp; Communication</a:t>
            </a:r>
            <a:endParaRPr lang="en-GB" altLang="en-US" smtClean="0"/>
          </a:p>
          <a:p>
            <a:r>
              <a:rPr lang="en-US" altLang="en-US" b="1" smtClean="0"/>
              <a:t> </a:t>
            </a:r>
            <a:endParaRPr lang="en-GB" altLang="en-US" smtClean="0"/>
          </a:p>
          <a:p>
            <a:r>
              <a:rPr lang="en-US" altLang="en-US" b="1" smtClean="0"/>
              <a:t>Minimum Entry Criteria</a:t>
            </a:r>
            <a:endParaRPr lang="en-GB" altLang="en-US" smtClean="0"/>
          </a:p>
          <a:p>
            <a:r>
              <a:rPr lang="en-US" altLang="en-US" smtClean="0"/>
              <a:t> </a:t>
            </a:r>
            <a:endParaRPr lang="en-GB" altLang="en-US" smtClean="0"/>
          </a:p>
          <a:p>
            <a:r>
              <a:rPr lang="en-US" altLang="en-US" smtClean="0"/>
              <a:t>3 qualifications (grade C or above) at SCQF level 5 including English for Year 1 in S5 and 2 Highers or equivalent at SCQF level 6 (grade C or above) including English for Year 2 in S6</a:t>
            </a:r>
            <a:endParaRPr lang="en-GB" altLang="en-US" smtClean="0"/>
          </a:p>
          <a:p>
            <a:r>
              <a:rPr lang="en-US" altLang="en-US" smtClean="0"/>
              <a:t> </a:t>
            </a:r>
            <a:endParaRPr lang="en-GB" altLang="en-US" smtClean="0"/>
          </a:p>
          <a:p>
            <a:r>
              <a:rPr lang="en-US" altLang="en-US" b="1" smtClean="0"/>
              <a:t>Teaching (2014/15)</a:t>
            </a:r>
            <a:endParaRPr lang="en-GB" altLang="en-US" smtClean="0"/>
          </a:p>
          <a:p>
            <a:r>
              <a:rPr lang="en-US" altLang="en-US" smtClean="0"/>
              <a:t> </a:t>
            </a:r>
            <a:endParaRPr lang="en-GB" altLang="en-US" smtClean="0"/>
          </a:p>
          <a:p>
            <a:r>
              <a:rPr lang="en-US" altLang="en-US" smtClean="0"/>
              <a:t>Year 1 teaching – Fri pm (Milton Road or Sighthill and QM)</a:t>
            </a:r>
            <a:endParaRPr lang="en-GB" altLang="en-US" smtClean="0"/>
          </a:p>
          <a:p>
            <a:r>
              <a:rPr lang="en-US" altLang="en-US" smtClean="0"/>
              <a:t>Year 2 teaching – Tues and Thurs pm (Milton Road and QM)</a:t>
            </a:r>
            <a:endParaRPr lang="en-GB" altLang="en-US" smtClean="0"/>
          </a:p>
          <a:p>
            <a:r>
              <a:rPr lang="en-US" altLang="en-US" smtClean="0"/>
              <a:t> </a:t>
            </a:r>
            <a:endParaRPr lang="en-GB" altLang="en-US" smtClean="0"/>
          </a:p>
          <a:p>
            <a:r>
              <a:rPr lang="en-US" altLang="en-US" b="1" i="1" smtClean="0"/>
              <a:t>Fast-track/Direct Entry option Fri, Tues and Thursday</a:t>
            </a:r>
            <a:endParaRPr lang="en-GB" altLang="en-US" smtClean="0"/>
          </a:p>
          <a:p>
            <a:r>
              <a:rPr lang="en-US" altLang="en-US" b="1" smtClean="0"/>
              <a:t> </a:t>
            </a:r>
            <a:endParaRPr lang="en-GB" altLang="en-US" smtClean="0"/>
          </a:p>
          <a:p>
            <a:r>
              <a:rPr lang="en-US" altLang="en-US" smtClean="0"/>
              <a:t>Competitive so interviews – commitment to course, enthusiasm and motivation as important as academic qualifications.</a:t>
            </a:r>
            <a:endParaRPr lang="en-GB" altLang="en-US" smtClean="0"/>
          </a:p>
          <a:p>
            <a:endParaRPr lang="en-GB" altLang="en-US" smtClean="0"/>
          </a:p>
        </p:txBody>
      </p:sp>
      <p:sp>
        <p:nvSpPr>
          <p:cNvPr id="2867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defRPr/>
            </a:pPr>
            <a:fld id="{9B1DD1EE-3878-46F9-91D3-723C799B2D04}" type="slidenum">
              <a:rPr lang="en-US" altLang="en-US" sz="1200" smtClean="0"/>
              <a:pPr>
                <a:defRPr/>
              </a:pPr>
              <a:t>11</a:t>
            </a:fld>
            <a:endParaRPr lang="en-US" alt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By the end of S5, you will have completed 4 HNC Hospitality modules in cookery processes, food service and supervision and the SfW National 5 in Hospitality.</a:t>
            </a:r>
          </a:p>
          <a:p>
            <a:r>
              <a:rPr lang="en-GB" altLang="en-US" smtClean="0"/>
              <a:t>Successful completion of S5 allows for progression to SVQ2 Professional Cookery at Edinburgh College or with 2 Highers, into Year 2 to complete your HNC Hospitality.</a:t>
            </a:r>
          </a:p>
          <a:p>
            <a:r>
              <a:rPr lang="en-GB" altLang="en-US" smtClean="0"/>
              <a:t>Progression routes include direct entry in Level 2 of International Hospitality and Tourism Management at Queen Margaret University with HNC Hospitality or into Year 2 of the HND Hospitality Management at Edinburgh College. </a:t>
            </a:r>
          </a:p>
          <a:p>
            <a:r>
              <a:rPr lang="en-GB" altLang="en-US" smtClean="0"/>
              <a:t>In </a:t>
            </a:r>
            <a:r>
              <a:rPr lang="en-GB" altLang="en-US" b="1" smtClean="0"/>
              <a:t>Year 1 </a:t>
            </a:r>
            <a:r>
              <a:rPr lang="en-GB" altLang="en-US" smtClean="0"/>
              <a:t>of the HT Academy, there are weekly classes at college or QMU; some of which are taught in the evenings and Friday afternoons.</a:t>
            </a:r>
          </a:p>
          <a:p>
            <a:r>
              <a:rPr lang="en-GB" altLang="en-US" smtClean="0"/>
              <a:t>In </a:t>
            </a:r>
            <a:r>
              <a:rPr lang="en-GB" altLang="en-US" b="1" smtClean="0"/>
              <a:t>Year 2</a:t>
            </a:r>
            <a:r>
              <a:rPr lang="en-GB" altLang="en-US" smtClean="0"/>
              <a:t>, the HT Academy is chosen as 1 column choice and the school allocate a Tuesday afternoon + 3 hours study periods within the column. In addition, the evening and Friday afternoon are allocated for the whole year.</a:t>
            </a:r>
          </a:p>
          <a:p>
            <a:endParaRPr lang="en-GB" altLang="en-US" smtClean="0"/>
          </a:p>
        </p:txBody>
      </p:sp>
      <p:sp>
        <p:nvSpPr>
          <p:cNvPr id="3072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defRPr/>
            </a:pPr>
            <a:fld id="{3305A4F8-4C09-4801-B3A8-375A522C8AF1}" type="slidenum">
              <a:rPr lang="en-US" altLang="en-US" sz="1200" smtClean="0"/>
              <a:pPr>
                <a:defRPr/>
              </a:pPr>
              <a:t>16</a:t>
            </a:fld>
            <a:endParaRPr lang="en-US" alt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379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defRPr/>
            </a:pPr>
            <a:fld id="{98BAD47C-7280-4380-9BB4-B312ADB2F5FF}" type="slidenum">
              <a:rPr lang="en-US" altLang="en-US" sz="1200" smtClean="0"/>
              <a:pPr>
                <a:defRPr/>
              </a:pPr>
              <a:t>20</a:t>
            </a:fld>
            <a:endParaRPr lang="en-US" alt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Four way partnership between uni, college, schools and employers.</a:t>
            </a:r>
          </a:p>
          <a:p>
            <a:r>
              <a:rPr lang="en-GB" altLang="en-US" smtClean="0"/>
              <a:t>Young people in S5 and S6 are central to the Academy partnership.</a:t>
            </a:r>
          </a:p>
        </p:txBody>
      </p:sp>
      <p:sp>
        <p:nvSpPr>
          <p:cNvPr id="348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defRPr/>
            </a:pPr>
            <a:fld id="{A6A34DCB-E2B5-4641-9A95-C96DDD7494FA}" type="slidenum">
              <a:rPr lang="en-US" altLang="en-US" sz="1200" smtClean="0"/>
              <a:pPr>
                <a:defRPr/>
              </a:pPr>
              <a:t>22</a:t>
            </a:fld>
            <a:endParaRPr lang="en-US" alt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You are probably sitting there wondering why these academies have been set up and why should you join one of the academies – what is in it for you.</a:t>
            </a:r>
          </a:p>
          <a:p>
            <a:endParaRPr lang="en-GB" altLang="en-US" smtClean="0"/>
          </a:p>
          <a:p>
            <a:r>
              <a:rPr lang="en-GB" altLang="en-US" smtClean="0"/>
              <a:t>To answer the first question - all the academies have been set up to help you get qualifications, skills and experiences that will help you get to college or university or directly into a job. The academies have been set up in the industries that Scottish Government have recognised as being key areas of economic growth – so that means that there will be jobs in these industries in the future.</a:t>
            </a:r>
          </a:p>
          <a:p>
            <a:endParaRPr lang="en-GB" altLang="en-US" smtClean="0"/>
          </a:p>
          <a:p>
            <a:r>
              <a:rPr lang="en-GB" altLang="en-US" smtClean="0"/>
              <a:t>As we go through the presentation you will get the answers as to how you will benefit from being an academy student.</a:t>
            </a:r>
          </a:p>
        </p:txBody>
      </p:sp>
      <p:sp>
        <p:nvSpPr>
          <p:cNvPr id="2048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defRPr/>
            </a:pPr>
            <a:fld id="{79A5120E-F22B-4FF3-B2E9-EC6FF5634B8A}" type="slidenum">
              <a:rPr lang="en-US" altLang="en-US" sz="1200" smtClean="0"/>
              <a:pPr>
                <a:defRPr/>
              </a:pPr>
              <a:t>2</a:t>
            </a:fld>
            <a:endParaRPr lang="en-US" alt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So here is the first benefit of being an academy student. Join the academy while you are school and become an associate student at uni and college.</a:t>
            </a:r>
          </a:p>
          <a:p>
            <a:endParaRPr lang="en-GB" altLang="en-US" smtClean="0"/>
          </a:p>
          <a:p>
            <a:r>
              <a:rPr lang="en-GB" altLang="en-US" smtClean="0"/>
              <a:t>So what does that mean? The way the academies work is that you join one of the academies while you are still at school. You still attend your classes at school but you go to either the college or uni for your academy classes. In first year, the majority of the academy classes take place on a Friday afternoon.</a:t>
            </a:r>
          </a:p>
          <a:p>
            <a:endParaRPr lang="en-GB" altLang="en-US" smtClean="0"/>
          </a:p>
          <a:p>
            <a:r>
              <a:rPr lang="en-GB" altLang="en-US" smtClean="0"/>
              <a:t>When you join one of the academies, you become an associate student of both QMU and Edinburgh College. That means you get an enrolment card which gives you entry to all the facilities on the uni and college campus – for example the library, the canteen and the sports centres. </a:t>
            </a:r>
          </a:p>
          <a:p>
            <a:endParaRPr lang="en-GB" altLang="en-US" smtClean="0"/>
          </a:p>
          <a:p>
            <a:r>
              <a:rPr lang="en-GB" altLang="en-US" smtClean="0"/>
              <a:t>By attending classes at college or uni and using their facilities, this means that it will be much easier for you when you leave school as you will be very familiar with the college and university set up. </a:t>
            </a:r>
          </a:p>
        </p:txBody>
      </p:sp>
      <p:sp>
        <p:nvSpPr>
          <p:cNvPr id="2150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defRPr/>
            </a:pPr>
            <a:fld id="{54D58FE5-AB7B-44C3-B2C5-4BE4D1431EEF}" type="slidenum">
              <a:rPr lang="en-US" altLang="en-US" sz="1200" smtClean="0"/>
              <a:pPr>
                <a:defRPr/>
              </a:pPr>
              <a:t>3</a:t>
            </a:fld>
            <a:endParaRPr lang="en-US" alt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Another way that the academies make it easier for you to move from school to college or uni is by helping you to develop academic skills. These are the skills that our current university students say they were lacking when they came to uni from school. Another benefit of joining the academies is that you will be able to use these skills while you are at school to help you while studying for your school qualifications. </a:t>
            </a:r>
          </a:p>
        </p:txBody>
      </p:sp>
      <p:sp>
        <p:nvSpPr>
          <p:cNvPr id="225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defRPr/>
            </a:pPr>
            <a:fld id="{FEE22217-1750-4D32-A584-B8EAC8A3FD67}" type="slidenum">
              <a:rPr lang="en-US" altLang="en-US" sz="1200" smtClean="0"/>
              <a:pPr>
                <a:defRPr/>
              </a:pPr>
              <a:t>4</a:t>
            </a:fld>
            <a:endParaRPr lang="en-US" alt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Whatever academy you join, you will gain relevant qualifications and that has got to be a benefit. The picture in the slide is of the HT students in June last year showing the certificates that they achieved when they completed their first year of their academy.</a:t>
            </a:r>
          </a:p>
          <a:p>
            <a:endParaRPr lang="en-GB" altLang="en-US" smtClean="0"/>
          </a:p>
          <a:p>
            <a:r>
              <a:rPr lang="en-GB" altLang="en-US" smtClean="0"/>
              <a:t>You will be able to use your qualifications to help you get into college or uni, or to help you get a job when you leave school.</a:t>
            </a:r>
          </a:p>
        </p:txBody>
      </p:sp>
      <p:sp>
        <p:nvSpPr>
          <p:cNvPr id="2355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defRPr/>
            </a:pPr>
            <a:fld id="{481C5D3D-517F-47A8-B8E3-5C272B42E5C3}" type="slidenum">
              <a:rPr lang="en-US" altLang="en-US" sz="1200" smtClean="0"/>
              <a:pPr>
                <a:defRPr/>
              </a:pPr>
              <a:t>5</a:t>
            </a:fld>
            <a:endParaRPr lang="en-US" alt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Whatever academy you join, you will get work experience. This picture shows the students in the creative industries academy when they were on a visit to the Forth One studios.</a:t>
            </a:r>
          </a:p>
        </p:txBody>
      </p:sp>
      <p:sp>
        <p:nvSpPr>
          <p:cNvPr id="2458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defRPr/>
            </a:pPr>
            <a:fld id="{E1EC2DB4-F12B-447F-AB83-8043084817A2}" type="slidenum">
              <a:rPr lang="en-US" altLang="en-US" sz="1200" smtClean="0"/>
              <a:pPr>
                <a:defRPr/>
              </a:pPr>
              <a:t>6</a:t>
            </a:fld>
            <a:endParaRPr lang="en-US" alt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This is a major benefit of joining the academies. By the end of year 2 of the academy, you will have qualifications which will allow you to go directly into year 2 of an HND or degree programme.</a:t>
            </a:r>
          </a:p>
          <a:p>
            <a:endParaRPr lang="en-GB" altLang="en-US" smtClean="0"/>
          </a:p>
          <a:p>
            <a:r>
              <a:rPr lang="en-GB" altLang="en-US" smtClean="0"/>
              <a:t>This means that you will get your qualification one year sooner than anyone starting year1. You will start earning one year earlier and will have one year less living costs to pay for – and that just might please your parents and guardians.</a:t>
            </a:r>
          </a:p>
        </p:txBody>
      </p:sp>
      <p:sp>
        <p:nvSpPr>
          <p:cNvPr id="2560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defRPr/>
            </a:pPr>
            <a:fld id="{A8F49F39-57A2-406E-B258-B3230335F062}" type="slidenum">
              <a:rPr lang="en-US" altLang="en-US" sz="1200" smtClean="0"/>
              <a:pPr>
                <a:defRPr/>
              </a:pPr>
              <a:t>7</a:t>
            </a:fld>
            <a:endParaRPr lang="en-US" alt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a:p>
            <a:r>
              <a:rPr lang="en-GB" altLang="en-US" smtClean="0"/>
              <a:t>So this is the final slide telling you why you should think about joining one of the academies. You will have improved confidence, better time management and study skills, you will be more independent, more likely to get a place at college or uni and your circle of friends will be larger as you will get to meet lots of other students from other schools.</a:t>
            </a:r>
          </a:p>
          <a:p>
            <a:endParaRPr lang="en-GB" altLang="en-US" smtClean="0"/>
          </a:p>
          <a:p>
            <a:endParaRPr lang="en-GB" altLang="en-US" smtClean="0"/>
          </a:p>
        </p:txBody>
      </p:sp>
      <p:sp>
        <p:nvSpPr>
          <p:cNvPr id="2662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defRPr/>
            </a:pPr>
            <a:fld id="{DCA647EB-7204-4324-AC39-2DD0E6C3E039}" type="slidenum">
              <a:rPr lang="en-US" altLang="en-US" sz="1200" smtClean="0"/>
              <a:pPr>
                <a:defRPr/>
              </a:pPr>
              <a:t>8</a:t>
            </a:fld>
            <a:endParaRPr lang="en-US" alt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765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defRPr/>
            </a:pPr>
            <a:fld id="{4701054F-8A9F-4B1C-ACC3-B34E31890B64}" type="slidenum">
              <a:rPr lang="en-US" altLang="en-US" sz="1200" smtClean="0"/>
              <a:pPr>
                <a:defRPr/>
              </a:pPr>
              <a:t>9</a:t>
            </a:fld>
            <a:endParaRPr lang="en-US"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4332DB3-C78B-4C49-92C8-7761AC42BB5D}" type="slidenum">
              <a:rPr lang="en-GB"/>
              <a:pPr>
                <a:defRPr/>
              </a:pPr>
              <a:t>‹#›</a:t>
            </a:fld>
            <a:endParaRPr lang="en-GB" dirty="0"/>
          </a:p>
        </p:txBody>
      </p:sp>
    </p:spTree>
    <p:extLst>
      <p:ext uri="{BB962C8B-B14F-4D97-AF65-F5344CB8AC3E}">
        <p14:creationId xmlns:p14="http://schemas.microsoft.com/office/powerpoint/2010/main" val="996313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0A4DC7-8BE1-4EB3-8364-C2FF015DCED4}" type="slidenum">
              <a:rPr lang="en-GB"/>
              <a:pPr>
                <a:defRPr/>
              </a:pPr>
              <a:t>‹#›</a:t>
            </a:fld>
            <a:endParaRPr lang="en-GB" dirty="0"/>
          </a:p>
        </p:txBody>
      </p:sp>
    </p:spTree>
    <p:extLst>
      <p:ext uri="{BB962C8B-B14F-4D97-AF65-F5344CB8AC3E}">
        <p14:creationId xmlns:p14="http://schemas.microsoft.com/office/powerpoint/2010/main" val="4043304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029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381D3FD-FB17-4D5D-84A9-FFA807F89237}" type="slidenum">
              <a:rPr lang="en-GB"/>
              <a:pPr>
                <a:defRPr/>
              </a:pPr>
              <a:t>‹#›</a:t>
            </a:fld>
            <a:endParaRPr lang="en-GB" dirty="0"/>
          </a:p>
        </p:txBody>
      </p:sp>
    </p:spTree>
    <p:extLst>
      <p:ext uri="{BB962C8B-B14F-4D97-AF65-F5344CB8AC3E}">
        <p14:creationId xmlns:p14="http://schemas.microsoft.com/office/powerpoint/2010/main" val="3869221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981200"/>
            <a:ext cx="3810000" cy="3657600"/>
          </a:xfrm>
        </p:spPr>
        <p:txBody>
          <a:bodyPr/>
          <a:lstStyle/>
          <a:p>
            <a:pPr lvl="0"/>
            <a:endParaRPr lang="en-GB" noProof="0"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17CB6DE-2B19-46C5-9426-E95FE740D176}" type="slidenum">
              <a:rPr lang="en-GB"/>
              <a:pPr>
                <a:defRPr/>
              </a:pPr>
              <a:t>‹#›</a:t>
            </a:fld>
            <a:endParaRPr lang="en-GB" dirty="0"/>
          </a:p>
        </p:txBody>
      </p:sp>
    </p:spTree>
    <p:extLst>
      <p:ext uri="{BB962C8B-B14F-4D97-AF65-F5344CB8AC3E}">
        <p14:creationId xmlns:p14="http://schemas.microsoft.com/office/powerpoint/2010/main" val="640188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17F0D98-FBB9-4DC7-ADD8-72CE64BDF789}" type="slidenum">
              <a:rPr lang="en-GB"/>
              <a:pPr>
                <a:defRPr/>
              </a:pPr>
              <a:t>‹#›</a:t>
            </a:fld>
            <a:endParaRPr lang="en-GB" dirty="0"/>
          </a:p>
        </p:txBody>
      </p:sp>
    </p:spTree>
    <p:extLst>
      <p:ext uri="{BB962C8B-B14F-4D97-AF65-F5344CB8AC3E}">
        <p14:creationId xmlns:p14="http://schemas.microsoft.com/office/powerpoint/2010/main" val="760051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DFDC007-C8EF-4F75-A5B8-39163A27DB70}" type="slidenum">
              <a:rPr lang="en-GB"/>
              <a:pPr>
                <a:defRPr/>
              </a:pPr>
              <a:t>‹#›</a:t>
            </a:fld>
            <a:endParaRPr lang="en-GB" dirty="0"/>
          </a:p>
        </p:txBody>
      </p:sp>
    </p:spTree>
    <p:extLst>
      <p:ext uri="{BB962C8B-B14F-4D97-AF65-F5344CB8AC3E}">
        <p14:creationId xmlns:p14="http://schemas.microsoft.com/office/powerpoint/2010/main" val="2534043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D188BA7-A311-42F8-8E7E-3039FEEBB650}" type="slidenum">
              <a:rPr lang="en-GB"/>
              <a:pPr>
                <a:defRPr/>
              </a:pPr>
              <a:t>‹#›</a:t>
            </a:fld>
            <a:endParaRPr lang="en-GB" dirty="0"/>
          </a:p>
        </p:txBody>
      </p:sp>
    </p:spTree>
    <p:extLst>
      <p:ext uri="{BB962C8B-B14F-4D97-AF65-F5344CB8AC3E}">
        <p14:creationId xmlns:p14="http://schemas.microsoft.com/office/powerpoint/2010/main" val="3017070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EE1A88E1-9323-4C30-B7DC-E4FADCF9BEBE}" type="slidenum">
              <a:rPr lang="en-GB"/>
              <a:pPr>
                <a:defRPr/>
              </a:pPr>
              <a:t>‹#›</a:t>
            </a:fld>
            <a:endParaRPr lang="en-GB" dirty="0"/>
          </a:p>
        </p:txBody>
      </p:sp>
    </p:spTree>
    <p:extLst>
      <p:ext uri="{BB962C8B-B14F-4D97-AF65-F5344CB8AC3E}">
        <p14:creationId xmlns:p14="http://schemas.microsoft.com/office/powerpoint/2010/main" val="4169451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F76DFC52-4BAB-4CA5-9702-DB09740EA096}" type="slidenum">
              <a:rPr lang="en-GB"/>
              <a:pPr>
                <a:defRPr/>
              </a:pPr>
              <a:t>‹#›</a:t>
            </a:fld>
            <a:endParaRPr lang="en-GB" dirty="0"/>
          </a:p>
        </p:txBody>
      </p:sp>
    </p:spTree>
    <p:extLst>
      <p:ext uri="{BB962C8B-B14F-4D97-AF65-F5344CB8AC3E}">
        <p14:creationId xmlns:p14="http://schemas.microsoft.com/office/powerpoint/2010/main" val="414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5F029F19-2F24-4796-BC12-F0A5D79799C9}" type="slidenum">
              <a:rPr lang="en-GB"/>
              <a:pPr>
                <a:defRPr/>
              </a:pPr>
              <a:t>‹#›</a:t>
            </a:fld>
            <a:endParaRPr lang="en-GB" dirty="0"/>
          </a:p>
        </p:txBody>
      </p:sp>
    </p:spTree>
    <p:extLst>
      <p:ext uri="{BB962C8B-B14F-4D97-AF65-F5344CB8AC3E}">
        <p14:creationId xmlns:p14="http://schemas.microsoft.com/office/powerpoint/2010/main" val="3515869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EDB0C37-1EA5-4929-AA57-B86935762643}" type="slidenum">
              <a:rPr lang="en-GB"/>
              <a:pPr>
                <a:defRPr/>
              </a:pPr>
              <a:t>‹#›</a:t>
            </a:fld>
            <a:endParaRPr lang="en-GB" dirty="0"/>
          </a:p>
        </p:txBody>
      </p:sp>
    </p:spTree>
    <p:extLst>
      <p:ext uri="{BB962C8B-B14F-4D97-AF65-F5344CB8AC3E}">
        <p14:creationId xmlns:p14="http://schemas.microsoft.com/office/powerpoint/2010/main" val="3064397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C4BC6FA-87AA-4998-92A9-90E44FC35A01}" type="slidenum">
              <a:rPr lang="en-GB"/>
              <a:pPr>
                <a:defRPr/>
              </a:pPr>
              <a:t>‹#›</a:t>
            </a:fld>
            <a:endParaRPr lang="en-GB" dirty="0"/>
          </a:p>
        </p:txBody>
      </p:sp>
    </p:spTree>
    <p:extLst>
      <p:ext uri="{BB962C8B-B14F-4D97-AF65-F5344CB8AC3E}">
        <p14:creationId xmlns:p14="http://schemas.microsoft.com/office/powerpoint/2010/main" val="865466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685800" y="1981200"/>
            <a:ext cx="7772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cs typeface="+mn-cs"/>
              </a:defRPr>
            </a:lvl1pPr>
          </a:lstStyle>
          <a:p>
            <a:pPr>
              <a:defRPr/>
            </a:pPr>
            <a:fld id="{8853AB35-296C-4E99-9DB0-C0D4A4AE7606}" type="slidenum">
              <a:rPr lang="en-GB"/>
              <a:pPr>
                <a:defRPr/>
              </a:pPr>
              <a:t>‹#›</a:t>
            </a:fld>
            <a:endParaRPr lang="en-GB" dirty="0"/>
          </a:p>
        </p:txBody>
      </p:sp>
      <p:pic>
        <p:nvPicPr>
          <p:cNvPr id="1031" name="Picture 11" descr="QMU_strip"/>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88" y="5859463"/>
            <a:ext cx="9148763"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sz="4400" b="1">
          <a:solidFill>
            <a:schemeClr val="accent2"/>
          </a:solidFill>
          <a:latin typeface="+mj-lt"/>
          <a:ea typeface="+mj-ea"/>
          <a:cs typeface="+mj-cs"/>
        </a:defRPr>
      </a:lvl1pPr>
      <a:lvl2pPr algn="l" rtl="0" eaLnBrk="0" fontAlgn="base" hangingPunct="0">
        <a:spcBef>
          <a:spcPct val="0"/>
        </a:spcBef>
        <a:spcAft>
          <a:spcPct val="0"/>
        </a:spcAft>
        <a:defRPr sz="4400" b="1">
          <a:solidFill>
            <a:schemeClr val="accent2"/>
          </a:solidFill>
          <a:latin typeface="Arial" charset="0"/>
        </a:defRPr>
      </a:lvl2pPr>
      <a:lvl3pPr algn="l" rtl="0" eaLnBrk="0" fontAlgn="base" hangingPunct="0">
        <a:spcBef>
          <a:spcPct val="0"/>
        </a:spcBef>
        <a:spcAft>
          <a:spcPct val="0"/>
        </a:spcAft>
        <a:defRPr sz="4400" b="1">
          <a:solidFill>
            <a:schemeClr val="accent2"/>
          </a:solidFill>
          <a:latin typeface="Arial" charset="0"/>
        </a:defRPr>
      </a:lvl3pPr>
      <a:lvl4pPr algn="l" rtl="0" eaLnBrk="0" fontAlgn="base" hangingPunct="0">
        <a:spcBef>
          <a:spcPct val="0"/>
        </a:spcBef>
        <a:spcAft>
          <a:spcPct val="0"/>
        </a:spcAft>
        <a:defRPr sz="4400" b="1">
          <a:solidFill>
            <a:schemeClr val="accent2"/>
          </a:solidFill>
          <a:latin typeface="Arial" charset="0"/>
        </a:defRPr>
      </a:lvl4pPr>
      <a:lvl5pPr algn="l" rtl="0" eaLnBrk="0" fontAlgn="base" hangingPunct="0">
        <a:spcBef>
          <a:spcPct val="0"/>
        </a:spcBef>
        <a:spcAft>
          <a:spcPct val="0"/>
        </a:spcAft>
        <a:defRPr sz="4400" b="1">
          <a:solidFill>
            <a:schemeClr val="accent2"/>
          </a:solidFill>
          <a:latin typeface="Arial" charset="0"/>
        </a:defRPr>
      </a:lvl5pPr>
      <a:lvl6pPr marL="457200" algn="l" rtl="0" fontAlgn="base">
        <a:spcBef>
          <a:spcPct val="0"/>
        </a:spcBef>
        <a:spcAft>
          <a:spcPct val="0"/>
        </a:spcAft>
        <a:defRPr sz="4400" b="1">
          <a:solidFill>
            <a:schemeClr val="accent2"/>
          </a:solidFill>
          <a:latin typeface="Arial" charset="0"/>
        </a:defRPr>
      </a:lvl6pPr>
      <a:lvl7pPr marL="914400" algn="l" rtl="0" fontAlgn="base">
        <a:spcBef>
          <a:spcPct val="0"/>
        </a:spcBef>
        <a:spcAft>
          <a:spcPct val="0"/>
        </a:spcAft>
        <a:defRPr sz="4400" b="1">
          <a:solidFill>
            <a:schemeClr val="accent2"/>
          </a:solidFill>
          <a:latin typeface="Arial" charset="0"/>
        </a:defRPr>
      </a:lvl7pPr>
      <a:lvl8pPr marL="1371600" algn="l" rtl="0" fontAlgn="base">
        <a:spcBef>
          <a:spcPct val="0"/>
        </a:spcBef>
        <a:spcAft>
          <a:spcPct val="0"/>
        </a:spcAft>
        <a:defRPr sz="4400" b="1">
          <a:solidFill>
            <a:schemeClr val="accent2"/>
          </a:solidFill>
          <a:latin typeface="Arial" charset="0"/>
        </a:defRPr>
      </a:lvl8pPr>
      <a:lvl9pPr marL="1828800" algn="l" rtl="0" fontAlgn="base">
        <a:spcBef>
          <a:spcPct val="0"/>
        </a:spcBef>
        <a:spcAft>
          <a:spcPct val="0"/>
        </a:spcAft>
        <a:defRPr sz="4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defRPr/>
            </a:pPr>
            <a:r>
              <a:rPr lang="en-GB" dirty="0" smtClean="0"/>
              <a:t/>
            </a:r>
            <a:br>
              <a:rPr lang="en-GB" dirty="0" smtClean="0"/>
            </a:br>
            <a:r>
              <a:rPr lang="en-GB" dirty="0" smtClean="0"/>
              <a:t/>
            </a:r>
            <a:br>
              <a:rPr lang="en-GB" dirty="0" smtClean="0"/>
            </a:br>
            <a:r>
              <a:rPr lang="en-GB" dirty="0" smtClean="0"/>
              <a:t/>
            </a:r>
            <a:br>
              <a:rPr lang="en-GB" dirty="0" smtClean="0"/>
            </a:br>
            <a:endParaRPr lang="en-GB" dirty="0"/>
          </a:p>
        </p:txBody>
      </p:sp>
      <p:pic>
        <p:nvPicPr>
          <p:cNvPr id="2051"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54163" y="1995488"/>
            <a:ext cx="6035675" cy="2413000"/>
          </a:xfrm>
        </p:spPr>
      </p:pic>
      <p:pic>
        <p:nvPicPr>
          <p:cNvPr id="2053"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95838" y="363538"/>
            <a:ext cx="4321175"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625" y="4076700"/>
            <a:ext cx="404812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32363" y="4076700"/>
            <a:ext cx="404812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FF0000"/>
                </a:solidFill>
              </a:rPr>
              <a:t>Creative Industries Academy</a:t>
            </a:r>
            <a:br>
              <a:rPr lang="en-GB" b="1" dirty="0">
                <a:solidFill>
                  <a:srgbClr val="FF0000"/>
                </a:solidFill>
              </a:rPr>
            </a:br>
            <a:endParaRPr lang="en-GB" dirty="0"/>
          </a:p>
        </p:txBody>
      </p:sp>
      <p:sp>
        <p:nvSpPr>
          <p:cNvPr id="3" name="Content Placeholder 2"/>
          <p:cNvSpPr>
            <a:spLocks noGrp="1"/>
          </p:cNvSpPr>
          <p:nvPr>
            <p:ph idx="1"/>
          </p:nvPr>
        </p:nvSpPr>
        <p:spPr>
          <a:xfrm>
            <a:off x="251520" y="1340768"/>
            <a:ext cx="3384376" cy="4525963"/>
          </a:xfrm>
        </p:spPr>
        <p:txBody>
          <a:bodyPr>
            <a:normAutofit/>
          </a:bodyPr>
          <a:lstStyle/>
          <a:p>
            <a:pPr marL="0" indent="0">
              <a:buNone/>
            </a:pPr>
            <a:r>
              <a:rPr lang="en-GB" dirty="0" smtClean="0"/>
              <a:t>Media </a:t>
            </a:r>
            <a:r>
              <a:rPr lang="en-GB" dirty="0"/>
              <a:t>&amp; </a:t>
            </a:r>
            <a:r>
              <a:rPr lang="en-GB" dirty="0" smtClean="0"/>
              <a:t>Communication</a:t>
            </a:r>
          </a:p>
          <a:p>
            <a:pPr marL="0" indent="0">
              <a:buNone/>
            </a:pPr>
            <a:endParaRPr lang="en-GB" dirty="0"/>
          </a:p>
        </p:txBody>
      </p:sp>
      <p:pic>
        <p:nvPicPr>
          <p:cNvPr id="1026" name="Picture 2" descr="C:\Users\gfarhat\AppData\Local\Microsoft\Windows\Temporary Internet Files\Content.Outlook\YKX3NZNG\61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25887">
            <a:off x="4857279" y="1635819"/>
            <a:ext cx="3567983" cy="236321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gfarhat\AppData\Local\Microsoft\Windows\Temporary Internet Files\Content.Outlook\YKX3NZNG\61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32063">
            <a:off x="255049" y="2953531"/>
            <a:ext cx="3475162" cy="23017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gfarhat\AppData\Local\Microsoft\Windows\Temporary Internet Files\Content.Outlook\YKX3NZNG\Stuart Graha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053662">
            <a:off x="3660479" y="3426905"/>
            <a:ext cx="2561480" cy="1707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169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88913"/>
            <a:ext cx="5040312" cy="1412875"/>
          </a:xfrm>
        </p:spPr>
        <p:txBody>
          <a:bodyPr>
            <a:normAutofit fontScale="90000"/>
          </a:bodyPr>
          <a:lstStyle/>
          <a:p>
            <a:pPr>
              <a:defRPr/>
            </a:pPr>
            <a:r>
              <a:rPr lang="en-GB" sz="3200" dirty="0" smtClean="0"/>
              <a:t>HNC Creative Industries </a:t>
            </a:r>
            <a:br>
              <a:rPr lang="en-GB" sz="3200" dirty="0" smtClean="0"/>
            </a:br>
            <a:r>
              <a:rPr lang="en-GB" sz="3200" dirty="0" smtClean="0"/>
              <a:t>(Media &amp; Communication)</a:t>
            </a:r>
            <a:endParaRPr lang="en-GB" sz="3200" dirty="0"/>
          </a:p>
        </p:txBody>
      </p:sp>
      <p:sp>
        <p:nvSpPr>
          <p:cNvPr id="3" name="Content Placeholder 2"/>
          <p:cNvSpPr>
            <a:spLocks noGrp="1"/>
          </p:cNvSpPr>
          <p:nvPr>
            <p:ph idx="1"/>
          </p:nvPr>
        </p:nvSpPr>
        <p:spPr>
          <a:xfrm>
            <a:off x="250825" y="1412875"/>
            <a:ext cx="8569325" cy="4679950"/>
          </a:xfrm>
        </p:spPr>
        <p:txBody>
          <a:bodyPr>
            <a:normAutofit fontScale="77500" lnSpcReduction="20000"/>
          </a:bodyPr>
          <a:lstStyle/>
          <a:p>
            <a:pPr>
              <a:defRPr/>
            </a:pPr>
            <a:r>
              <a:rPr lang="en-GB" dirty="0"/>
              <a:t>Subjects studied include:</a:t>
            </a:r>
          </a:p>
          <a:p>
            <a:pPr lvl="1">
              <a:defRPr/>
            </a:pPr>
            <a:r>
              <a:rPr lang="en-GB" dirty="0"/>
              <a:t>Video Production</a:t>
            </a:r>
          </a:p>
          <a:p>
            <a:pPr lvl="1">
              <a:defRPr/>
            </a:pPr>
            <a:r>
              <a:rPr lang="en-GB" dirty="0"/>
              <a:t>Writing for the Media</a:t>
            </a:r>
          </a:p>
          <a:p>
            <a:pPr lvl="1">
              <a:defRPr/>
            </a:pPr>
            <a:r>
              <a:rPr lang="en-GB" dirty="0"/>
              <a:t>Photography</a:t>
            </a:r>
          </a:p>
          <a:p>
            <a:pPr lvl="1">
              <a:defRPr/>
            </a:pPr>
            <a:r>
              <a:rPr lang="en-GB" dirty="0"/>
              <a:t>Narrative in Fiction &amp; </a:t>
            </a:r>
            <a:r>
              <a:rPr lang="en-GB" dirty="0" smtClean="0"/>
              <a:t>Film</a:t>
            </a:r>
          </a:p>
          <a:p>
            <a:pPr marL="457200" lvl="1" indent="0">
              <a:buFontTx/>
              <a:buNone/>
              <a:defRPr/>
            </a:pPr>
            <a:endParaRPr lang="en-GB" dirty="0"/>
          </a:p>
          <a:p>
            <a:pPr>
              <a:defRPr/>
            </a:pPr>
            <a:r>
              <a:rPr lang="en-GB" dirty="0"/>
              <a:t>Completion of the HNC </a:t>
            </a:r>
            <a:r>
              <a:rPr lang="en-GB" dirty="0" smtClean="0"/>
              <a:t>can </a:t>
            </a:r>
            <a:r>
              <a:rPr lang="en-GB" dirty="0"/>
              <a:t>lead to 2</a:t>
            </a:r>
            <a:r>
              <a:rPr lang="en-GB" baseline="30000" dirty="0"/>
              <a:t>nd</a:t>
            </a:r>
            <a:r>
              <a:rPr lang="en-GB" dirty="0"/>
              <a:t> year of the following courses: 	 </a:t>
            </a:r>
            <a:endParaRPr lang="en-GB" sz="4000" dirty="0"/>
          </a:p>
          <a:p>
            <a:pPr lvl="1">
              <a:defRPr/>
            </a:pPr>
            <a:r>
              <a:rPr lang="en-GB" dirty="0"/>
              <a:t>HND Creative Industries (Edinburgh College)</a:t>
            </a:r>
            <a:endParaRPr lang="en-GB" sz="3600" dirty="0"/>
          </a:p>
          <a:p>
            <a:pPr lvl="1">
              <a:defRPr/>
            </a:pPr>
            <a:r>
              <a:rPr lang="en-GB" dirty="0"/>
              <a:t>BA (</a:t>
            </a:r>
            <a:r>
              <a:rPr lang="en-GB" dirty="0" err="1"/>
              <a:t>Hons</a:t>
            </a:r>
            <a:r>
              <a:rPr lang="en-GB" dirty="0"/>
              <a:t>) Film &amp; Media (Queen Margaret University)</a:t>
            </a:r>
            <a:endParaRPr lang="en-GB" sz="3600" dirty="0"/>
          </a:p>
          <a:p>
            <a:pPr lvl="1">
              <a:defRPr/>
            </a:pPr>
            <a:r>
              <a:rPr lang="en-GB" dirty="0"/>
              <a:t>BA (</a:t>
            </a:r>
            <a:r>
              <a:rPr lang="en-GB" dirty="0" err="1"/>
              <a:t>Hons</a:t>
            </a:r>
            <a:r>
              <a:rPr lang="en-GB" dirty="0"/>
              <a:t>) Media (Queen Margaret University)</a:t>
            </a:r>
            <a:endParaRPr lang="en-GB" sz="3600" dirty="0"/>
          </a:p>
          <a:p>
            <a:pPr lvl="1">
              <a:defRPr/>
            </a:pPr>
            <a:r>
              <a:rPr lang="en-GB" dirty="0"/>
              <a:t>BA (</a:t>
            </a:r>
            <a:r>
              <a:rPr lang="en-GB" dirty="0" err="1"/>
              <a:t>Hons</a:t>
            </a:r>
            <a:r>
              <a:rPr lang="en-GB" dirty="0"/>
              <a:t>) Public Relations &amp; Media (Queen Margaret University)</a:t>
            </a:r>
            <a:endParaRPr lang="en-GB" sz="3600" dirty="0"/>
          </a:p>
          <a:p>
            <a:pPr marL="457200" lvl="1" indent="0">
              <a:buFontTx/>
              <a:buNone/>
              <a:defRPr/>
            </a:pPr>
            <a:endParaRPr lang="en-GB" dirty="0" smtClean="0"/>
          </a:p>
          <a:p>
            <a:pPr marL="457200" lvl="1" indent="0">
              <a:buFontTx/>
              <a:buNone/>
              <a:defRPr/>
            </a:pPr>
            <a:endParaRPr lang="en-GB" dirty="0" smtClean="0"/>
          </a:p>
          <a:p>
            <a:pPr lvl="1">
              <a:defRPr/>
            </a:pPr>
            <a:endParaRPr lang="en-GB" dirty="0"/>
          </a:p>
        </p:txBody>
      </p:sp>
      <p:pic>
        <p:nvPicPr>
          <p:cNvPr id="1126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363538"/>
            <a:ext cx="2463800"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07132"/>
            <a:ext cx="6192688" cy="1143000"/>
          </a:xfrm>
        </p:spPr>
        <p:txBody>
          <a:bodyPr>
            <a:normAutofit/>
          </a:bodyPr>
          <a:lstStyle/>
          <a:p>
            <a:r>
              <a:rPr lang="en-GB" sz="2800" dirty="0" smtClean="0"/>
              <a:t>Possible Job Roles – Creative Industries Sector</a:t>
            </a:r>
            <a:endParaRPr lang="en-GB" sz="2800" dirty="0"/>
          </a:p>
        </p:txBody>
      </p:sp>
      <p:sp>
        <p:nvSpPr>
          <p:cNvPr id="3" name="Content Placeholder 2"/>
          <p:cNvSpPr>
            <a:spLocks noGrp="1"/>
          </p:cNvSpPr>
          <p:nvPr>
            <p:ph idx="1"/>
          </p:nvPr>
        </p:nvSpPr>
        <p:spPr/>
        <p:txBody>
          <a:bodyPr>
            <a:normAutofit fontScale="77500" lnSpcReduction="20000"/>
          </a:bodyPr>
          <a:lstStyle/>
          <a:p>
            <a:pPr marL="0" lvl="0" indent="0">
              <a:buNone/>
            </a:pPr>
            <a:r>
              <a:rPr lang="en-GB" i="1" dirty="0" smtClean="0">
                <a:solidFill>
                  <a:srgbClr val="7030A0"/>
                </a:solidFill>
              </a:rPr>
              <a:t>Advertising</a:t>
            </a:r>
            <a:r>
              <a:rPr lang="en-GB" i="1" dirty="0" smtClean="0"/>
              <a:t> </a:t>
            </a:r>
            <a:r>
              <a:rPr lang="en-GB" i="1" dirty="0" smtClean="0">
                <a:solidFill>
                  <a:srgbClr val="7030A0"/>
                </a:solidFill>
              </a:rPr>
              <a:t>Executive </a:t>
            </a:r>
            <a:r>
              <a:rPr lang="en-GB" i="1" dirty="0" smtClean="0"/>
              <a:t> </a:t>
            </a:r>
            <a:r>
              <a:rPr lang="en-GB" i="1" dirty="0" smtClean="0">
                <a:solidFill>
                  <a:srgbClr val="FF0000"/>
                </a:solidFill>
              </a:rPr>
              <a:t>Copywriter</a:t>
            </a:r>
            <a:r>
              <a:rPr lang="en-GB" i="1" dirty="0" smtClean="0"/>
              <a:t> Art Director   </a:t>
            </a:r>
            <a:r>
              <a:rPr lang="en-GB" i="1" dirty="0" smtClean="0">
                <a:solidFill>
                  <a:srgbClr val="FF0000"/>
                </a:solidFill>
              </a:rPr>
              <a:t>Actor </a:t>
            </a:r>
            <a:r>
              <a:rPr lang="en-GB" i="1" dirty="0" smtClean="0"/>
              <a:t>Location Manager  </a:t>
            </a:r>
            <a:r>
              <a:rPr lang="en-GB" i="1" dirty="0" smtClean="0">
                <a:solidFill>
                  <a:srgbClr val="00B050"/>
                </a:solidFill>
              </a:rPr>
              <a:t>Media Planner </a:t>
            </a:r>
            <a:r>
              <a:rPr lang="en-GB" i="1" dirty="0" smtClean="0">
                <a:solidFill>
                  <a:srgbClr val="FF0000"/>
                </a:solidFill>
              </a:rPr>
              <a:t>Public Relations Officer </a:t>
            </a:r>
            <a:r>
              <a:rPr lang="en-GB" i="1" dirty="0" smtClean="0"/>
              <a:t>Animator </a:t>
            </a:r>
            <a:r>
              <a:rPr lang="en-GB" i="1" dirty="0" smtClean="0">
                <a:solidFill>
                  <a:srgbClr val="00B050"/>
                </a:solidFill>
              </a:rPr>
              <a:t>Programmer </a:t>
            </a:r>
            <a:r>
              <a:rPr lang="en-GB" i="1" dirty="0" smtClean="0">
                <a:solidFill>
                  <a:srgbClr val="7030A0"/>
                </a:solidFill>
              </a:rPr>
              <a:t>Production Manager</a:t>
            </a:r>
            <a:r>
              <a:rPr lang="en-GB" i="1" dirty="0" smtClean="0"/>
              <a:t>   </a:t>
            </a:r>
            <a:r>
              <a:rPr lang="en-GB" i="1" dirty="0" smtClean="0">
                <a:solidFill>
                  <a:srgbClr val="FF0000"/>
                </a:solidFill>
              </a:rPr>
              <a:t>Camera Operator  </a:t>
            </a:r>
            <a:r>
              <a:rPr lang="en-GB" i="1" dirty="0" smtClean="0"/>
              <a:t>Journalist </a:t>
            </a:r>
            <a:r>
              <a:rPr lang="en-GB" i="1" dirty="0" smtClean="0">
                <a:solidFill>
                  <a:srgbClr val="FF0000"/>
                </a:solidFill>
              </a:rPr>
              <a:t>Graphic Designer </a:t>
            </a:r>
            <a:r>
              <a:rPr lang="en-GB" i="1" dirty="0" smtClean="0"/>
              <a:t>Choreographer </a:t>
            </a:r>
            <a:r>
              <a:rPr lang="en-GB" i="1" dirty="0" smtClean="0">
                <a:solidFill>
                  <a:srgbClr val="7030A0"/>
                </a:solidFill>
              </a:rPr>
              <a:t>Editor</a:t>
            </a:r>
            <a:r>
              <a:rPr lang="en-GB" i="1" dirty="0" smtClean="0"/>
              <a:t>  </a:t>
            </a:r>
            <a:r>
              <a:rPr lang="en-GB" i="1" dirty="0" smtClean="0">
                <a:solidFill>
                  <a:srgbClr val="00B050"/>
                </a:solidFill>
              </a:rPr>
              <a:t>Screenwriter </a:t>
            </a:r>
            <a:r>
              <a:rPr lang="en-GB" i="1" dirty="0" smtClean="0">
                <a:solidFill>
                  <a:srgbClr val="FF0000"/>
                </a:solidFill>
              </a:rPr>
              <a:t>Fashion Designer</a:t>
            </a:r>
            <a:r>
              <a:rPr lang="en-GB" i="1" dirty="0" smtClean="0"/>
              <a:t> Creative Director </a:t>
            </a:r>
            <a:r>
              <a:rPr lang="en-GB" i="1" dirty="0" smtClean="0">
                <a:solidFill>
                  <a:srgbClr val="00B050"/>
                </a:solidFill>
              </a:rPr>
              <a:t>Games Designer </a:t>
            </a:r>
            <a:r>
              <a:rPr lang="en-GB" i="1" dirty="0" smtClean="0"/>
              <a:t> Animation Director </a:t>
            </a:r>
          </a:p>
          <a:p>
            <a:pPr marL="0" lvl="0" indent="0">
              <a:buNone/>
            </a:pPr>
            <a:r>
              <a:rPr lang="en-GB" i="1" dirty="0" smtClean="0">
                <a:solidFill>
                  <a:srgbClr val="FF0000"/>
                </a:solidFill>
              </a:rPr>
              <a:t>Camera Operator </a:t>
            </a:r>
            <a:r>
              <a:rPr lang="en-GB" i="1" dirty="0" smtClean="0"/>
              <a:t>Lighting Director </a:t>
            </a:r>
            <a:r>
              <a:rPr lang="en-GB" i="1" dirty="0" smtClean="0">
                <a:solidFill>
                  <a:srgbClr val="FF0000"/>
                </a:solidFill>
              </a:rPr>
              <a:t>Production Manager </a:t>
            </a:r>
            <a:r>
              <a:rPr lang="en-GB" i="1" dirty="0" smtClean="0">
                <a:solidFill>
                  <a:srgbClr val="7030A0"/>
                </a:solidFill>
              </a:rPr>
              <a:t>Film Director </a:t>
            </a:r>
            <a:r>
              <a:rPr lang="en-GB" i="1" dirty="0" smtClean="0">
                <a:solidFill>
                  <a:srgbClr val="FF0000"/>
                </a:solidFill>
              </a:rPr>
              <a:t>Writer</a:t>
            </a:r>
            <a:r>
              <a:rPr lang="en-GB" i="1" dirty="0" smtClean="0"/>
              <a:t> </a:t>
            </a:r>
            <a:r>
              <a:rPr lang="en-GB" i="1" dirty="0" smtClean="0">
                <a:solidFill>
                  <a:srgbClr val="00B050"/>
                </a:solidFill>
              </a:rPr>
              <a:t>Costume Designer/Maker</a:t>
            </a:r>
            <a:r>
              <a:rPr lang="en-GB" i="1" dirty="0" smtClean="0"/>
              <a:t>   </a:t>
            </a:r>
            <a:r>
              <a:rPr lang="en-GB" i="1" dirty="0" smtClean="0">
                <a:solidFill>
                  <a:srgbClr val="FF0000"/>
                </a:solidFill>
              </a:rPr>
              <a:t>Photographer </a:t>
            </a:r>
            <a:r>
              <a:rPr lang="en-GB" i="1" dirty="0" smtClean="0"/>
              <a:t> </a:t>
            </a:r>
            <a:r>
              <a:rPr lang="en-GB" i="1" dirty="0" smtClean="0">
                <a:solidFill>
                  <a:srgbClr val="00B050"/>
                </a:solidFill>
              </a:rPr>
              <a:t>Stage Manager</a:t>
            </a:r>
            <a:r>
              <a:rPr lang="en-GB" i="1" dirty="0" smtClean="0">
                <a:solidFill>
                  <a:srgbClr val="009900"/>
                </a:solidFill>
              </a:rPr>
              <a:t>  </a:t>
            </a:r>
            <a:r>
              <a:rPr lang="en-GB" i="1" dirty="0" smtClean="0">
                <a:solidFill>
                  <a:srgbClr val="7030A0"/>
                </a:solidFill>
              </a:rPr>
              <a:t>Web Content Manager  </a:t>
            </a:r>
            <a:r>
              <a:rPr lang="en-GB" i="1" dirty="0" smtClean="0">
                <a:solidFill>
                  <a:srgbClr val="FF0000"/>
                </a:solidFill>
              </a:rPr>
              <a:t>Radio/TV Presenter</a:t>
            </a:r>
            <a:endParaRPr lang="en-GB" i="1" dirty="0">
              <a:solidFill>
                <a:srgbClr val="FF0000"/>
              </a:solidFill>
            </a:endParaRPr>
          </a:p>
          <a:p>
            <a:endParaRPr lang="en-GB"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660232" y="116632"/>
            <a:ext cx="1905000" cy="762000"/>
          </a:xfrm>
          <a:prstGeom prst="rect">
            <a:avLst/>
          </a:prstGeom>
        </p:spPr>
      </p:pic>
    </p:spTree>
    <p:extLst>
      <p:ext uri="{BB962C8B-B14F-4D97-AF65-F5344CB8AC3E}">
        <p14:creationId xmlns:p14="http://schemas.microsoft.com/office/powerpoint/2010/main" val="1985113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b="1" dirty="0" smtClean="0"/>
              <a:t>Hospitality </a:t>
            </a:r>
            <a:r>
              <a:rPr lang="en-GB" sz="2800" b="1" dirty="0"/>
              <a:t>and Tourism </a:t>
            </a:r>
            <a:r>
              <a:rPr lang="en-GB" sz="2800" b="1" dirty="0" smtClean="0"/>
              <a:t>Academy</a:t>
            </a:r>
            <a:endParaRPr lang="en-GB" sz="2800" b="1" dirty="0"/>
          </a:p>
        </p:txBody>
      </p:sp>
      <p:sp>
        <p:nvSpPr>
          <p:cNvPr id="3" name="Content Placeholder 2"/>
          <p:cNvSpPr>
            <a:spLocks noGrp="1"/>
          </p:cNvSpPr>
          <p:nvPr>
            <p:ph idx="1"/>
          </p:nvPr>
        </p:nvSpPr>
        <p:spPr/>
        <p:txBody>
          <a:bodyPr>
            <a:normAutofit/>
          </a:bodyPr>
          <a:lstStyle/>
          <a:p>
            <a:r>
              <a:rPr lang="en-GB" dirty="0"/>
              <a:t>Subjects studied </a:t>
            </a:r>
            <a:r>
              <a:rPr lang="en-GB" dirty="0" smtClean="0"/>
              <a:t>include:</a:t>
            </a:r>
          </a:p>
          <a:p>
            <a:pPr marL="457200" lvl="1" indent="0">
              <a:buNone/>
            </a:pPr>
            <a:r>
              <a:rPr lang="en-GB" sz="1800" dirty="0" smtClean="0"/>
              <a:t>Supervision</a:t>
            </a:r>
          </a:p>
          <a:p>
            <a:pPr marL="457200" lvl="1" indent="0">
              <a:buNone/>
            </a:pPr>
            <a:r>
              <a:rPr lang="en-GB" sz="1800" dirty="0" smtClean="0"/>
              <a:t>Management</a:t>
            </a:r>
          </a:p>
          <a:p>
            <a:pPr marL="457200" lvl="1" indent="0">
              <a:buNone/>
            </a:pPr>
            <a:r>
              <a:rPr lang="en-GB" sz="1800" dirty="0" smtClean="0"/>
              <a:t>Finance and Control Systems</a:t>
            </a:r>
          </a:p>
          <a:p>
            <a:pPr marL="457200" lvl="1" indent="0">
              <a:buNone/>
            </a:pPr>
            <a:r>
              <a:rPr lang="en-GB" sz="1800" dirty="0" smtClean="0"/>
              <a:t>Food Production Processes</a:t>
            </a:r>
          </a:p>
          <a:p>
            <a:pPr marL="457200" lvl="1" indent="0">
              <a:buNone/>
            </a:pPr>
            <a:r>
              <a:rPr lang="en-GB" sz="1800" dirty="0" smtClean="0"/>
              <a:t>Food &amp; Beverage Service</a:t>
            </a:r>
          </a:p>
          <a:p>
            <a:pPr marL="457200" lvl="1" indent="0">
              <a:buNone/>
            </a:pPr>
            <a:endParaRPr lang="en-GB" sz="1800" dirty="0"/>
          </a:p>
          <a:p>
            <a:pPr marL="457200" lvl="1" indent="0">
              <a:buNone/>
            </a:pPr>
            <a:r>
              <a:rPr lang="en-GB" dirty="0" smtClean="0"/>
              <a:t>Practical &amp; theory</a:t>
            </a:r>
            <a:endParaRPr lang="en-GB" dirty="0"/>
          </a:p>
          <a:p>
            <a:pPr marL="457200" lvl="1" indent="0">
              <a:buNone/>
            </a:pPr>
            <a:endParaRPr lang="en-GB" dirty="0"/>
          </a:p>
          <a:p>
            <a:pPr marL="457200" lvl="1" indent="0">
              <a:buNone/>
            </a:pPr>
            <a:endParaRPr lang="en-GB"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2" y="260648"/>
            <a:ext cx="2319932" cy="927973"/>
          </a:xfrm>
          <a:prstGeom prst="rect">
            <a:avLst/>
          </a:prstGeom>
        </p:spPr>
      </p:pic>
      <p:pic>
        <p:nvPicPr>
          <p:cNvPr id="2050" name="Picture 2" descr="G:\ACA - Academies\Admin\Photos\HT\H&amp;T FB.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86" t="17994" r="8489" b="7006"/>
          <a:stretch/>
        </p:blipFill>
        <p:spPr bwMode="auto">
          <a:xfrm>
            <a:off x="5011972" y="2564904"/>
            <a:ext cx="4145322"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9367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548680"/>
            <a:ext cx="7076604" cy="1143000"/>
          </a:xfrm>
        </p:spPr>
        <p:txBody>
          <a:bodyPr>
            <a:normAutofit/>
          </a:bodyPr>
          <a:lstStyle/>
          <a:p>
            <a:r>
              <a:rPr lang="en-GB" sz="2800" b="1" dirty="0"/>
              <a:t>Hospitality and Tourism Academy</a:t>
            </a:r>
          </a:p>
        </p:txBody>
      </p:sp>
      <p:sp>
        <p:nvSpPr>
          <p:cNvPr id="3" name="Content Placeholder 2"/>
          <p:cNvSpPr>
            <a:spLocks noGrp="1"/>
          </p:cNvSpPr>
          <p:nvPr>
            <p:ph idx="1"/>
          </p:nvPr>
        </p:nvSpPr>
        <p:spPr>
          <a:xfrm>
            <a:off x="395536" y="1772816"/>
            <a:ext cx="8229600" cy="4525963"/>
          </a:xfrm>
        </p:spPr>
        <p:txBody>
          <a:bodyPr/>
          <a:lstStyle/>
          <a:p>
            <a:r>
              <a:rPr lang="en-GB" dirty="0"/>
              <a:t>Completion of the HNC will lead </a:t>
            </a:r>
            <a:r>
              <a:rPr lang="en-GB" dirty="0" smtClean="0"/>
              <a:t>the </a:t>
            </a:r>
            <a:r>
              <a:rPr lang="en-GB" dirty="0"/>
              <a:t>following courses: </a:t>
            </a:r>
            <a:endParaRPr lang="en-GB" dirty="0" smtClean="0"/>
          </a:p>
          <a:p>
            <a:r>
              <a:rPr lang="en-GB" b="1" dirty="0" smtClean="0"/>
              <a:t>QMU</a:t>
            </a:r>
            <a:r>
              <a:rPr lang="en-GB" dirty="0" smtClean="0"/>
              <a:t> – Level 2 International Hospitality and Tourism Management degree</a:t>
            </a:r>
            <a:r>
              <a:rPr lang="en-GB" dirty="0"/>
              <a:t>	 </a:t>
            </a:r>
            <a:endParaRPr lang="en-GB" dirty="0" smtClean="0"/>
          </a:p>
          <a:p>
            <a:r>
              <a:rPr lang="en-GB" b="1" dirty="0" smtClean="0"/>
              <a:t>Edinburgh College – </a:t>
            </a:r>
            <a:r>
              <a:rPr lang="en-GB" dirty="0" smtClean="0"/>
              <a:t>Year 2 of HND Hospitality Management</a:t>
            </a:r>
          </a:p>
          <a:p>
            <a:r>
              <a:rPr lang="en-GB" b="1" dirty="0" smtClean="0"/>
              <a:t>Employment / Modern Apprenticeship</a:t>
            </a:r>
            <a:endParaRPr lang="en-GB" b="1" dirty="0"/>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40" y="0"/>
            <a:ext cx="2411760" cy="964704"/>
          </a:xfrm>
          <a:prstGeom prst="rect">
            <a:avLst/>
          </a:prstGeom>
        </p:spPr>
      </p:pic>
    </p:spTree>
    <p:extLst>
      <p:ext uri="{BB962C8B-B14F-4D97-AF65-F5344CB8AC3E}">
        <p14:creationId xmlns:p14="http://schemas.microsoft.com/office/powerpoint/2010/main" val="1617237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8194" name="Picture 2" descr="G:\ACA - Academies\Admin\Photos\HT\H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35" y="0"/>
            <a:ext cx="4860032" cy="376722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G:\ACA - Academies\Admin\Photos\HT\HT3.jpg"/>
          <p:cNvPicPr>
            <a:picLocks noChangeAspect="1" noChangeArrowheads="1"/>
          </p:cNvPicPr>
          <p:nvPr/>
        </p:nvPicPr>
        <p:blipFill rotWithShape="1">
          <a:blip r:embed="rId3">
            <a:extLst>
              <a:ext uri="{28A0092B-C50C-407E-A947-70E740481C1C}">
                <a14:useLocalDpi xmlns:a14="http://schemas.microsoft.com/office/drawing/2010/main" val="0"/>
              </a:ext>
            </a:extLst>
          </a:blip>
          <a:srcRect t="7930"/>
          <a:stretch/>
        </p:blipFill>
        <p:spPr bwMode="auto">
          <a:xfrm>
            <a:off x="-34535" y="3767222"/>
            <a:ext cx="4763014" cy="309077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G:\ACA - Academies\Admin\Photos\HT\HT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5497" y="-99392"/>
            <a:ext cx="4317400" cy="388843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G:\ACA - Academies\Admin\Photos\HT\HT4.jpg"/>
          <p:cNvPicPr>
            <a:picLocks noChangeAspect="1" noChangeArrowheads="1"/>
          </p:cNvPicPr>
          <p:nvPr/>
        </p:nvPicPr>
        <p:blipFill rotWithShape="1">
          <a:blip r:embed="rId5">
            <a:extLst>
              <a:ext uri="{28A0092B-C50C-407E-A947-70E740481C1C}">
                <a14:useLocalDpi xmlns:a14="http://schemas.microsoft.com/office/drawing/2010/main" val="0"/>
              </a:ext>
            </a:extLst>
          </a:blip>
          <a:srcRect t="10784"/>
          <a:stretch/>
        </p:blipFill>
        <p:spPr bwMode="auto">
          <a:xfrm>
            <a:off x="4728479" y="3767222"/>
            <a:ext cx="4464000" cy="3090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5901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a:xfrm>
            <a:off x="323528" y="476672"/>
            <a:ext cx="6335713" cy="1143000"/>
          </a:xfrm>
        </p:spPr>
        <p:txBody>
          <a:bodyPr/>
          <a:lstStyle/>
          <a:p>
            <a:pPr algn="ctr"/>
            <a:r>
              <a:rPr lang="en-GB" altLang="en-US" sz="2800" dirty="0" smtClean="0"/>
              <a:t>Possible job roles in </a:t>
            </a:r>
            <a:br>
              <a:rPr lang="en-GB" altLang="en-US" sz="2800" dirty="0" smtClean="0"/>
            </a:br>
            <a:r>
              <a:rPr lang="en-GB" altLang="en-US" sz="2800" dirty="0" smtClean="0"/>
              <a:t>Hospitality and Tourism industry</a:t>
            </a:r>
          </a:p>
        </p:txBody>
      </p:sp>
      <p:sp>
        <p:nvSpPr>
          <p:cNvPr id="5" name="Content Placeholder 4"/>
          <p:cNvSpPr>
            <a:spLocks noGrp="1"/>
          </p:cNvSpPr>
          <p:nvPr>
            <p:ph idx="1"/>
          </p:nvPr>
        </p:nvSpPr>
        <p:spPr>
          <a:xfrm>
            <a:off x="395288" y="1700213"/>
            <a:ext cx="8424862" cy="3938587"/>
          </a:xfrm>
        </p:spPr>
        <p:txBody>
          <a:bodyPr>
            <a:noAutofit/>
          </a:bodyPr>
          <a:lstStyle/>
          <a:p>
            <a:pPr marL="0" indent="0">
              <a:buFontTx/>
              <a:buNone/>
              <a:defRPr/>
            </a:pPr>
            <a:r>
              <a:rPr lang="en-GB" sz="2000" dirty="0">
                <a:solidFill>
                  <a:srgbClr val="C00000"/>
                </a:solidFill>
              </a:rPr>
              <a:t>Reception</a:t>
            </a:r>
            <a:r>
              <a:rPr lang="en-GB" sz="2000" dirty="0"/>
              <a:t> 	Duty Manager	</a:t>
            </a:r>
            <a:r>
              <a:rPr lang="en-GB" sz="2000" dirty="0">
                <a:solidFill>
                  <a:srgbClr val="00B050"/>
                </a:solidFill>
              </a:rPr>
              <a:t>Concierge </a:t>
            </a:r>
            <a:r>
              <a:rPr lang="en-GB" sz="2000" dirty="0"/>
              <a:t>	</a:t>
            </a:r>
            <a:r>
              <a:rPr lang="en-GB" sz="2000" dirty="0">
                <a:solidFill>
                  <a:srgbClr val="C00000"/>
                </a:solidFill>
              </a:rPr>
              <a:t>Waiting Staff </a:t>
            </a:r>
            <a:r>
              <a:rPr lang="en-GB" sz="2000" dirty="0"/>
              <a:t>	</a:t>
            </a:r>
            <a:r>
              <a:rPr lang="en-GB" sz="2000" dirty="0">
                <a:solidFill>
                  <a:srgbClr val="00B050"/>
                </a:solidFill>
              </a:rPr>
              <a:t>Restaurant Manager </a:t>
            </a:r>
            <a:r>
              <a:rPr lang="en-GB" sz="2000" dirty="0"/>
              <a:t>	 Hotels 		</a:t>
            </a:r>
            <a:r>
              <a:rPr lang="en-GB" sz="2000" dirty="0">
                <a:solidFill>
                  <a:srgbClr val="FFC000"/>
                </a:solidFill>
              </a:rPr>
              <a:t>Head Chef </a:t>
            </a:r>
            <a:r>
              <a:rPr lang="en-GB" sz="2000" dirty="0"/>
              <a:t>	 </a:t>
            </a:r>
            <a:r>
              <a:rPr lang="en-GB" sz="2000" dirty="0" smtClean="0"/>
              <a:t> Bar       Staff </a:t>
            </a:r>
            <a:r>
              <a:rPr lang="en-GB" sz="2000" dirty="0"/>
              <a:t>	Bar Manager 	</a:t>
            </a:r>
            <a:r>
              <a:rPr lang="en-GB" sz="2000" dirty="0">
                <a:solidFill>
                  <a:srgbClr val="FFC000"/>
                </a:solidFill>
              </a:rPr>
              <a:t>Supervisors </a:t>
            </a:r>
            <a:r>
              <a:rPr lang="en-GB" sz="2000" dirty="0"/>
              <a:t>	Conference and Events </a:t>
            </a:r>
            <a:r>
              <a:rPr lang="en-GB" sz="2000" dirty="0">
                <a:solidFill>
                  <a:srgbClr val="C00000"/>
                </a:solidFill>
              </a:rPr>
              <a:t>Coordinator Sales and Marketing </a:t>
            </a:r>
            <a:r>
              <a:rPr lang="en-GB" sz="2000" dirty="0"/>
              <a:t>	Executive Housekeeper 	</a:t>
            </a:r>
            <a:r>
              <a:rPr lang="en-GB" sz="2000" dirty="0">
                <a:solidFill>
                  <a:srgbClr val="FFC000"/>
                </a:solidFill>
              </a:rPr>
              <a:t>Human Resources</a:t>
            </a:r>
            <a:r>
              <a:rPr lang="en-GB" sz="2000" dirty="0"/>
              <a:t>	</a:t>
            </a:r>
            <a:r>
              <a:rPr lang="en-GB" sz="2000" dirty="0">
                <a:solidFill>
                  <a:srgbClr val="00B050"/>
                </a:solidFill>
              </a:rPr>
              <a:t>Maintenance </a:t>
            </a:r>
            <a:r>
              <a:rPr lang="en-GB" sz="2000" dirty="0"/>
              <a:t>	Operations Manager Sous Chef </a:t>
            </a:r>
            <a:r>
              <a:rPr lang="en-GB" sz="2000" dirty="0" smtClean="0"/>
              <a:t>	</a:t>
            </a:r>
            <a:r>
              <a:rPr lang="en-GB" sz="2000" dirty="0" smtClean="0">
                <a:solidFill>
                  <a:srgbClr val="C00000"/>
                </a:solidFill>
              </a:rPr>
              <a:t>Conference </a:t>
            </a:r>
            <a:r>
              <a:rPr lang="en-GB" sz="2000" dirty="0">
                <a:solidFill>
                  <a:srgbClr val="C00000"/>
                </a:solidFill>
              </a:rPr>
              <a:t>and Events Manager </a:t>
            </a:r>
            <a:r>
              <a:rPr lang="en-GB" sz="2000" dirty="0"/>
              <a:t>       </a:t>
            </a:r>
            <a:r>
              <a:rPr lang="en-GB" sz="2000" dirty="0">
                <a:solidFill>
                  <a:srgbClr val="FFC000"/>
                </a:solidFill>
              </a:rPr>
              <a:t>Executive Chef </a:t>
            </a:r>
            <a:r>
              <a:rPr lang="en-GB" sz="2000" dirty="0"/>
              <a:t>	Conference and Banqueting Staff and Managers </a:t>
            </a:r>
            <a:r>
              <a:rPr lang="en-GB" sz="2000" dirty="0" smtClean="0"/>
              <a:t>     Contract </a:t>
            </a:r>
            <a:r>
              <a:rPr lang="en-GB" sz="2000" dirty="0"/>
              <a:t>Catering 	</a:t>
            </a:r>
            <a:r>
              <a:rPr lang="en-GB" sz="2000" dirty="0">
                <a:solidFill>
                  <a:srgbClr val="00B050"/>
                </a:solidFill>
              </a:rPr>
              <a:t>Airport Executive Lounges </a:t>
            </a:r>
            <a:r>
              <a:rPr lang="en-GB" sz="2000" dirty="0"/>
              <a:t>	</a:t>
            </a:r>
            <a:r>
              <a:rPr lang="en-GB" sz="2000" dirty="0">
                <a:solidFill>
                  <a:srgbClr val="C00000"/>
                </a:solidFill>
              </a:rPr>
              <a:t>(Product) Development Chef</a:t>
            </a:r>
            <a:r>
              <a:rPr lang="en-GB" sz="2000" dirty="0"/>
              <a:t>	Coffee Shops 	Bakeries Sommelier 	</a:t>
            </a:r>
            <a:r>
              <a:rPr lang="en-GB" sz="2000" dirty="0">
                <a:solidFill>
                  <a:srgbClr val="00B050"/>
                </a:solidFill>
              </a:rPr>
              <a:t>Chef Manager </a:t>
            </a:r>
            <a:r>
              <a:rPr lang="en-GB" sz="2000" dirty="0" smtClean="0"/>
              <a:t>       	Hospitality </a:t>
            </a:r>
            <a:r>
              <a:rPr lang="en-GB" sz="2000" dirty="0"/>
              <a:t>Manager	Chef de </a:t>
            </a:r>
            <a:r>
              <a:rPr lang="en-GB" sz="2000" dirty="0" err="1"/>
              <a:t>Partie</a:t>
            </a:r>
            <a:r>
              <a:rPr lang="en-GB" sz="2000" dirty="0"/>
              <a:t> 	</a:t>
            </a:r>
            <a:r>
              <a:rPr lang="en-GB" sz="2000" dirty="0">
                <a:solidFill>
                  <a:srgbClr val="C00000"/>
                </a:solidFill>
              </a:rPr>
              <a:t>Housekeeping</a:t>
            </a:r>
            <a:r>
              <a:rPr lang="en-GB" sz="2000" dirty="0"/>
              <a:t> 	</a:t>
            </a:r>
            <a:r>
              <a:rPr lang="en-GB" sz="2000" dirty="0" smtClean="0">
                <a:solidFill>
                  <a:srgbClr val="FFC000"/>
                </a:solidFill>
              </a:rPr>
              <a:t>Pub </a:t>
            </a:r>
            <a:r>
              <a:rPr lang="en-GB" sz="2000" dirty="0">
                <a:solidFill>
                  <a:srgbClr val="FFC000"/>
                </a:solidFill>
              </a:rPr>
              <a:t>Manager </a:t>
            </a:r>
            <a:r>
              <a:rPr lang="en-GB" sz="2000" dirty="0"/>
              <a:t>	</a:t>
            </a:r>
            <a:r>
              <a:rPr lang="en-GB" sz="2000" dirty="0">
                <a:solidFill>
                  <a:srgbClr val="00B050"/>
                </a:solidFill>
              </a:rPr>
              <a:t>Facilities and Operations Manager </a:t>
            </a:r>
            <a:r>
              <a:rPr lang="en-GB" sz="2000" dirty="0"/>
              <a:t>		Room Occupancy Manager 	</a:t>
            </a:r>
            <a:r>
              <a:rPr lang="en-GB" sz="2000" dirty="0">
                <a:solidFill>
                  <a:srgbClr val="FFC000"/>
                </a:solidFill>
              </a:rPr>
              <a:t>Payroll</a:t>
            </a:r>
            <a:r>
              <a:rPr lang="en-GB" sz="2000" dirty="0"/>
              <a:t> </a:t>
            </a:r>
            <a:r>
              <a:rPr lang="en-GB" sz="2000" dirty="0">
                <a:solidFill>
                  <a:srgbClr val="FFC000"/>
                </a:solidFill>
              </a:rPr>
              <a:t>Staff</a:t>
            </a:r>
            <a:r>
              <a:rPr lang="en-GB" sz="2000" dirty="0"/>
              <a:t>	</a:t>
            </a:r>
            <a:r>
              <a:rPr lang="en-GB" sz="2000" dirty="0" smtClean="0"/>
              <a:t>Finance </a:t>
            </a:r>
            <a:r>
              <a:rPr lang="en-GB" sz="2000" dirty="0"/>
              <a:t>Manager </a:t>
            </a:r>
            <a:r>
              <a:rPr lang="en-GB" sz="2000" dirty="0" smtClean="0">
                <a:solidFill>
                  <a:srgbClr val="C00000"/>
                </a:solidFill>
              </a:rPr>
              <a:t>Procurement </a:t>
            </a:r>
            <a:r>
              <a:rPr lang="en-GB" sz="2000" dirty="0"/>
              <a:t>	</a:t>
            </a:r>
          </a:p>
          <a:p>
            <a:pPr>
              <a:defRPr/>
            </a:pPr>
            <a:endParaRPr lang="en-GB" sz="2000" dirty="0"/>
          </a:p>
        </p:txBody>
      </p:sp>
      <p:pic>
        <p:nvPicPr>
          <p:cNvPr id="1331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260350"/>
            <a:ext cx="275272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b="1" dirty="0" smtClean="0"/>
              <a:t>Health and </a:t>
            </a:r>
            <a:r>
              <a:rPr lang="en-GB" sz="2800" b="1" dirty="0"/>
              <a:t>S</a:t>
            </a:r>
            <a:r>
              <a:rPr lang="en-GB" sz="2800" b="1" dirty="0" smtClean="0"/>
              <a:t>ocial Care Academy</a:t>
            </a:r>
            <a:endParaRPr lang="en-GB" sz="2800" b="1" dirty="0"/>
          </a:p>
        </p:txBody>
      </p:sp>
      <p:sp>
        <p:nvSpPr>
          <p:cNvPr id="3" name="Content Placeholder 2"/>
          <p:cNvSpPr>
            <a:spLocks noGrp="1"/>
          </p:cNvSpPr>
          <p:nvPr>
            <p:ph idx="1"/>
          </p:nvPr>
        </p:nvSpPr>
        <p:spPr/>
        <p:txBody>
          <a:bodyPr>
            <a:normAutofit fontScale="92500"/>
          </a:bodyPr>
          <a:lstStyle/>
          <a:p>
            <a:r>
              <a:rPr lang="en-GB" dirty="0" smtClean="0"/>
              <a:t>Qualifications </a:t>
            </a:r>
            <a:r>
              <a:rPr lang="en-GB" dirty="0"/>
              <a:t>studied include</a:t>
            </a:r>
            <a:r>
              <a:rPr lang="en-GB" dirty="0" smtClean="0"/>
              <a:t>:</a:t>
            </a:r>
          </a:p>
          <a:p>
            <a:endParaRPr lang="en-GB" dirty="0" smtClean="0"/>
          </a:p>
          <a:p>
            <a:pPr lvl="1">
              <a:buFont typeface="Arial" panose="020B0604020202020204" pitchFamily="34" charset="0"/>
              <a:buChar char="•"/>
            </a:pPr>
            <a:r>
              <a:rPr lang="en-GB" dirty="0" smtClean="0"/>
              <a:t>N5 Care qualification</a:t>
            </a:r>
          </a:p>
          <a:p>
            <a:pPr lvl="1">
              <a:buFont typeface="Arial" panose="020B0604020202020204" pitchFamily="34" charset="0"/>
              <a:buChar char="•"/>
            </a:pPr>
            <a:r>
              <a:rPr lang="en-GB" dirty="0" smtClean="0"/>
              <a:t>Skills for Work </a:t>
            </a:r>
            <a:r>
              <a:rPr lang="en-GB" b="1" dirty="0" smtClean="0"/>
              <a:t>Higher</a:t>
            </a:r>
            <a:r>
              <a:rPr lang="en-GB" dirty="0" smtClean="0"/>
              <a:t> in Health &amp; Social Care</a:t>
            </a:r>
          </a:p>
          <a:p>
            <a:pPr marL="457200" lvl="1" indent="0">
              <a:buNone/>
            </a:pPr>
            <a:endParaRPr lang="en-GB" dirty="0" smtClean="0"/>
          </a:p>
          <a:p>
            <a:pPr marL="457200" lvl="1" indent="0">
              <a:buNone/>
            </a:pPr>
            <a:endParaRPr lang="en-GB" dirty="0"/>
          </a:p>
          <a:p>
            <a:pPr marL="0" indent="0">
              <a:buNone/>
            </a:pPr>
            <a:r>
              <a:rPr lang="en-GB" dirty="0"/>
              <a:t>	 </a:t>
            </a:r>
            <a:endParaRPr lang="en-GB" sz="4000" dirty="0"/>
          </a:p>
          <a:p>
            <a:pPr marL="457200" lvl="1" indent="0">
              <a:buNone/>
            </a:pPr>
            <a:endParaRPr lang="en-GB" sz="3600" dirty="0"/>
          </a:p>
          <a:p>
            <a:pPr marL="457200" lvl="1" indent="0">
              <a:buNone/>
            </a:pPr>
            <a:endParaRPr lang="en-GB" dirty="0"/>
          </a:p>
          <a:p>
            <a:pPr marL="457200" lvl="1" indent="0">
              <a:buNone/>
            </a:pPr>
            <a:endParaRPr lang="en-GB" dirty="0"/>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5680" y="34430"/>
            <a:ext cx="2848320" cy="1139328"/>
          </a:xfrm>
          <a:prstGeom prst="rect">
            <a:avLst/>
          </a:prstGeom>
        </p:spPr>
      </p:pic>
    </p:spTree>
    <p:extLst>
      <p:ext uri="{BB962C8B-B14F-4D97-AF65-F5344CB8AC3E}">
        <p14:creationId xmlns:p14="http://schemas.microsoft.com/office/powerpoint/2010/main" val="2351942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800" dirty="0" smtClean="0"/>
              <a:t>Health and Social Care Academy</a:t>
            </a:r>
            <a:endParaRPr lang="en-GB" sz="3800" dirty="0"/>
          </a:p>
        </p:txBody>
      </p:sp>
      <p:sp>
        <p:nvSpPr>
          <p:cNvPr id="3" name="Content Placeholder 2"/>
          <p:cNvSpPr>
            <a:spLocks noGrp="1"/>
          </p:cNvSpPr>
          <p:nvPr>
            <p:ph idx="1"/>
          </p:nvPr>
        </p:nvSpPr>
        <p:spPr/>
        <p:txBody>
          <a:bodyPr/>
          <a:lstStyle/>
          <a:p>
            <a:endParaRPr lang="en-GB" dirty="0"/>
          </a:p>
        </p:txBody>
      </p:sp>
      <p:pic>
        <p:nvPicPr>
          <p:cNvPr id="4098" name="Picture 2" descr="G:\ACA - Academies\Admin\Photos\HSC\HSC\543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628801"/>
            <a:ext cx="7848872"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246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556792"/>
            <a:ext cx="8229600" cy="4525963"/>
          </a:xfrm>
        </p:spPr>
        <p:txBody>
          <a:bodyPr>
            <a:normAutofit fontScale="77500" lnSpcReduction="20000"/>
          </a:bodyPr>
          <a:lstStyle/>
          <a:p>
            <a:pPr marL="0" lvl="0" indent="0" algn="ctr">
              <a:buNone/>
            </a:pPr>
            <a:r>
              <a:rPr lang="en-GB" i="1" dirty="0">
                <a:solidFill>
                  <a:srgbClr val="7030A0"/>
                </a:solidFill>
              </a:rPr>
              <a:t>Audiology </a:t>
            </a:r>
            <a:r>
              <a:rPr lang="en-GB" i="1" dirty="0"/>
              <a:t>   </a:t>
            </a:r>
            <a:r>
              <a:rPr lang="en-GB" i="1" dirty="0">
                <a:solidFill>
                  <a:srgbClr val="FF0000"/>
                </a:solidFill>
              </a:rPr>
              <a:t>Mental Health Worker    </a:t>
            </a:r>
            <a:r>
              <a:rPr lang="en-GB" i="1" dirty="0"/>
              <a:t>Pharmacist    </a:t>
            </a:r>
            <a:r>
              <a:rPr lang="en-GB" i="1" dirty="0">
                <a:solidFill>
                  <a:srgbClr val="FF0000"/>
                </a:solidFill>
              </a:rPr>
              <a:t>Occupational Therapist    </a:t>
            </a:r>
            <a:r>
              <a:rPr lang="en-GB" i="1" dirty="0"/>
              <a:t>Trainer    </a:t>
            </a:r>
            <a:r>
              <a:rPr lang="en-GB" i="1" dirty="0">
                <a:solidFill>
                  <a:srgbClr val="00B050"/>
                </a:solidFill>
              </a:rPr>
              <a:t>Support Worker    </a:t>
            </a:r>
            <a:r>
              <a:rPr lang="en-GB" i="1" dirty="0">
                <a:solidFill>
                  <a:srgbClr val="FF0000"/>
                </a:solidFill>
              </a:rPr>
              <a:t>Dental Nurse    </a:t>
            </a:r>
            <a:r>
              <a:rPr lang="en-GB" i="1" dirty="0"/>
              <a:t>Research    </a:t>
            </a:r>
            <a:r>
              <a:rPr lang="en-GB" i="1" dirty="0">
                <a:solidFill>
                  <a:srgbClr val="00B050"/>
                </a:solidFill>
              </a:rPr>
              <a:t>Auxiliary Nurse    </a:t>
            </a:r>
            <a:r>
              <a:rPr lang="en-GB" i="1" dirty="0">
                <a:solidFill>
                  <a:srgbClr val="7030A0"/>
                </a:solidFill>
              </a:rPr>
              <a:t>Porter</a:t>
            </a:r>
            <a:r>
              <a:rPr lang="en-GB" i="1" dirty="0"/>
              <a:t>    </a:t>
            </a:r>
            <a:r>
              <a:rPr lang="en-GB" i="1" dirty="0">
                <a:solidFill>
                  <a:srgbClr val="FF0000"/>
                </a:solidFill>
              </a:rPr>
              <a:t>Support Staff    </a:t>
            </a:r>
            <a:r>
              <a:rPr lang="en-GB" i="1" dirty="0"/>
              <a:t>IT &amp; Research    </a:t>
            </a:r>
            <a:r>
              <a:rPr lang="en-GB" i="1" dirty="0">
                <a:solidFill>
                  <a:srgbClr val="FF0000"/>
                </a:solidFill>
              </a:rPr>
              <a:t>Health Sciences  </a:t>
            </a:r>
            <a:r>
              <a:rPr lang="en-GB" i="1" dirty="0"/>
              <a:t>Midwife    Therapist    </a:t>
            </a:r>
            <a:r>
              <a:rPr lang="en-GB" i="1" dirty="0">
                <a:solidFill>
                  <a:srgbClr val="00B050"/>
                </a:solidFill>
              </a:rPr>
              <a:t>Auxiliary Nurse    </a:t>
            </a:r>
            <a:r>
              <a:rPr lang="en-GB" i="1" dirty="0">
                <a:solidFill>
                  <a:srgbClr val="FF0000"/>
                </a:solidFill>
              </a:rPr>
              <a:t>Health information    </a:t>
            </a:r>
            <a:r>
              <a:rPr lang="en-GB" i="1" dirty="0"/>
              <a:t>Physiotherapists    </a:t>
            </a:r>
            <a:r>
              <a:rPr lang="en-GB" i="1" dirty="0">
                <a:solidFill>
                  <a:srgbClr val="00B050"/>
                </a:solidFill>
              </a:rPr>
              <a:t>Nurse </a:t>
            </a:r>
            <a:r>
              <a:rPr lang="en-GB" i="1" dirty="0"/>
              <a:t>   </a:t>
            </a:r>
            <a:r>
              <a:rPr lang="en-GB" i="1" dirty="0">
                <a:solidFill>
                  <a:srgbClr val="FF0000"/>
                </a:solidFill>
              </a:rPr>
              <a:t>Medical secretary    </a:t>
            </a:r>
            <a:r>
              <a:rPr lang="en-GB" i="1" dirty="0"/>
              <a:t>Carer    </a:t>
            </a:r>
            <a:r>
              <a:rPr lang="en-GB" i="1" dirty="0">
                <a:solidFill>
                  <a:srgbClr val="FF0000"/>
                </a:solidFill>
              </a:rPr>
              <a:t>Health Care Assistant    Counsellor </a:t>
            </a:r>
            <a:r>
              <a:rPr lang="en-GB" i="1" dirty="0"/>
              <a:t>   </a:t>
            </a:r>
            <a:r>
              <a:rPr lang="en-GB" i="1" dirty="0">
                <a:solidFill>
                  <a:srgbClr val="7030A0"/>
                </a:solidFill>
              </a:rPr>
              <a:t>Health Promotion    </a:t>
            </a:r>
            <a:r>
              <a:rPr lang="en-GB" i="1" dirty="0">
                <a:solidFill>
                  <a:srgbClr val="FF0000"/>
                </a:solidFill>
              </a:rPr>
              <a:t>Ambulance driver    </a:t>
            </a:r>
            <a:r>
              <a:rPr lang="en-GB" i="1" dirty="0"/>
              <a:t>Administrative support    Health Visitor   </a:t>
            </a:r>
            <a:r>
              <a:rPr lang="en-GB" i="1" dirty="0">
                <a:solidFill>
                  <a:srgbClr val="FF0000"/>
                </a:solidFill>
              </a:rPr>
              <a:t>Music Therapist    </a:t>
            </a:r>
            <a:r>
              <a:rPr lang="en-GB" i="1" dirty="0"/>
              <a:t>Osteopath    </a:t>
            </a:r>
            <a:r>
              <a:rPr lang="en-GB" i="1" dirty="0">
                <a:solidFill>
                  <a:srgbClr val="00B050"/>
                </a:solidFill>
              </a:rPr>
              <a:t>Paramedic</a:t>
            </a:r>
            <a:r>
              <a:rPr lang="en-GB" i="1" dirty="0"/>
              <a:t>    </a:t>
            </a:r>
            <a:r>
              <a:rPr lang="en-GB" i="1" dirty="0">
                <a:solidFill>
                  <a:srgbClr val="FF0000"/>
                </a:solidFill>
              </a:rPr>
              <a:t>Podiatrist </a:t>
            </a:r>
            <a:r>
              <a:rPr lang="en-GB" i="1" dirty="0" smtClean="0">
                <a:solidFill>
                  <a:srgbClr val="7030A0"/>
                </a:solidFill>
              </a:rPr>
              <a:t>Radiographer </a:t>
            </a:r>
          </a:p>
          <a:p>
            <a:pPr marL="0" lvl="0" indent="0">
              <a:buNone/>
            </a:pPr>
            <a:endParaRPr lang="en-GB" i="1" dirty="0" smtClean="0">
              <a:solidFill>
                <a:srgbClr val="7030A0"/>
              </a:solidFill>
            </a:endParaRPr>
          </a:p>
          <a:p>
            <a:pPr marL="0" indent="0" algn="ctr">
              <a:buNone/>
            </a:pPr>
            <a:r>
              <a:rPr lang="en-GB" i="1" dirty="0"/>
              <a:t>Destinations </a:t>
            </a:r>
            <a:r>
              <a:rPr lang="en-GB" i="1" dirty="0" smtClean="0"/>
              <a:t>include; modern apprenticeship, </a:t>
            </a:r>
            <a:r>
              <a:rPr lang="en-GB" i="1" dirty="0"/>
              <a:t>employment and </a:t>
            </a:r>
            <a:r>
              <a:rPr lang="en-GB" i="1" dirty="0" smtClean="0"/>
              <a:t>further </a:t>
            </a:r>
            <a:r>
              <a:rPr lang="en-GB" i="1" dirty="0"/>
              <a:t>or </a:t>
            </a:r>
            <a:r>
              <a:rPr lang="en-GB" i="1" dirty="0" smtClean="0"/>
              <a:t>higher </a:t>
            </a:r>
            <a:r>
              <a:rPr lang="en-GB" i="1" dirty="0"/>
              <a:t>e</a:t>
            </a:r>
            <a:r>
              <a:rPr lang="en-GB" i="1" dirty="0" smtClean="0"/>
              <a:t>ducation</a:t>
            </a:r>
            <a:endParaRPr lang="en-GB" i="1" dirty="0"/>
          </a:p>
          <a:p>
            <a:pPr marL="0" lvl="0" indent="0">
              <a:buNone/>
            </a:pPr>
            <a:endParaRPr lang="en-GB" dirty="0">
              <a:solidFill>
                <a:srgbClr val="7030A0"/>
              </a:solidFill>
            </a:endParaRPr>
          </a:p>
          <a:p>
            <a:pPr lvl="0"/>
            <a:endParaRPr lang="en-GB" i="1" dirty="0">
              <a:solidFill>
                <a:srgbClr val="00B0F0"/>
              </a:solidFill>
            </a:endParaRP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2991" y="0"/>
            <a:ext cx="2848320" cy="1139328"/>
          </a:xfrm>
          <a:prstGeom prst="rect">
            <a:avLst/>
          </a:prstGeom>
        </p:spPr>
      </p:pic>
      <p:sp>
        <p:nvSpPr>
          <p:cNvPr id="2" name="Rectangle 1"/>
          <p:cNvSpPr/>
          <p:nvPr/>
        </p:nvSpPr>
        <p:spPr>
          <a:xfrm>
            <a:off x="1979712" y="477870"/>
            <a:ext cx="3801041" cy="646331"/>
          </a:xfrm>
          <a:prstGeom prst="rect">
            <a:avLst/>
          </a:prstGeom>
        </p:spPr>
        <p:txBody>
          <a:bodyPr wrap="none">
            <a:spAutoFit/>
          </a:bodyPr>
          <a:lstStyle/>
          <a:p>
            <a:r>
              <a:rPr lang="en-GB" sz="3600" dirty="0" smtClean="0"/>
              <a:t>Possible </a:t>
            </a:r>
            <a:r>
              <a:rPr lang="en-GB" sz="3600" dirty="0"/>
              <a:t>job roles</a:t>
            </a:r>
          </a:p>
        </p:txBody>
      </p:sp>
    </p:spTree>
    <p:extLst>
      <p:ext uri="{BB962C8B-B14F-4D97-AF65-F5344CB8AC3E}">
        <p14:creationId xmlns:p14="http://schemas.microsoft.com/office/powerpoint/2010/main" val="3338593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84213" y="476250"/>
            <a:ext cx="7772400" cy="1143000"/>
          </a:xfrm>
        </p:spPr>
        <p:txBody>
          <a:bodyPr/>
          <a:lstStyle/>
          <a:p>
            <a:endParaRPr lang="en-US" altLang="en-US" sz="4000" smtClean="0"/>
          </a:p>
        </p:txBody>
      </p:sp>
      <p:sp>
        <p:nvSpPr>
          <p:cNvPr id="3" name="Content Placeholder 2"/>
          <p:cNvSpPr>
            <a:spLocks noGrp="1"/>
          </p:cNvSpPr>
          <p:nvPr>
            <p:ph idx="1"/>
          </p:nvPr>
        </p:nvSpPr>
        <p:spPr>
          <a:xfrm>
            <a:off x="684213" y="1844675"/>
            <a:ext cx="7772400" cy="3657600"/>
          </a:xfrm>
        </p:spPr>
        <p:txBody>
          <a:bodyPr/>
          <a:lstStyle/>
          <a:p>
            <a:pPr>
              <a:defRPr/>
            </a:pPr>
            <a:r>
              <a:rPr lang="en-GB" dirty="0" smtClean="0"/>
              <a:t>Why have the academies been set up in these industries ?</a:t>
            </a:r>
          </a:p>
          <a:p>
            <a:pPr>
              <a:defRPr/>
            </a:pPr>
            <a:r>
              <a:rPr lang="en-GB" dirty="0" smtClean="0"/>
              <a:t>How will you benefit from joining one of the academies?</a:t>
            </a:r>
          </a:p>
          <a:p>
            <a:pPr>
              <a:defRPr/>
            </a:pPr>
            <a:endParaRPr lang="en-GB" dirty="0" smtClean="0"/>
          </a:p>
          <a:p>
            <a:pPr marL="0" indent="0">
              <a:buFontTx/>
              <a:buNone/>
              <a:defRPr/>
            </a:pPr>
            <a:endParaRPr lang="en-GB" dirty="0"/>
          </a:p>
        </p:txBody>
      </p:sp>
      <p:pic>
        <p:nvPicPr>
          <p:cNvPr id="307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617538"/>
            <a:ext cx="2744788"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9592" y="4076700"/>
            <a:ext cx="2747963"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4076700"/>
            <a:ext cx="316388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6"/>
          <p:cNvSpPr>
            <a:spLocks noGrp="1"/>
          </p:cNvSpPr>
          <p:nvPr>
            <p:ph type="title"/>
          </p:nvPr>
        </p:nvSpPr>
        <p:spPr>
          <a:xfrm>
            <a:off x="837908" y="589756"/>
            <a:ext cx="5338763" cy="1157288"/>
          </a:xfrm>
        </p:spPr>
        <p:txBody>
          <a:bodyPr/>
          <a:lstStyle/>
          <a:p>
            <a:r>
              <a:rPr lang="en-GB" altLang="en-US" sz="3200" dirty="0" smtClean="0"/>
              <a:t>What do you need to do next to be involved?</a:t>
            </a:r>
          </a:p>
        </p:txBody>
      </p:sp>
      <p:sp>
        <p:nvSpPr>
          <p:cNvPr id="8" name="Content Placeholder 7"/>
          <p:cNvSpPr>
            <a:spLocks noGrp="1"/>
          </p:cNvSpPr>
          <p:nvPr>
            <p:ph idx="1"/>
          </p:nvPr>
        </p:nvSpPr>
        <p:spPr>
          <a:xfrm>
            <a:off x="467545" y="1772816"/>
            <a:ext cx="8136706" cy="5029623"/>
          </a:xfrm>
        </p:spPr>
        <p:txBody>
          <a:bodyPr/>
          <a:lstStyle/>
          <a:p>
            <a:pPr>
              <a:defRPr/>
            </a:pPr>
            <a:r>
              <a:rPr lang="en-GB" sz="2000" dirty="0" smtClean="0"/>
              <a:t>Fill out an application form for the Academy that most interests you </a:t>
            </a:r>
          </a:p>
          <a:p>
            <a:pPr>
              <a:defRPr/>
            </a:pPr>
            <a:r>
              <a:rPr lang="en-GB" sz="2000" dirty="0" smtClean="0"/>
              <a:t>Make sure that your parent/carer signs the form and then return it to your school</a:t>
            </a:r>
          </a:p>
          <a:p>
            <a:pPr>
              <a:defRPr/>
            </a:pPr>
            <a:r>
              <a:rPr lang="en-GB" sz="2000" dirty="0" smtClean="0"/>
              <a:t>Not all applicants will be interviewed</a:t>
            </a:r>
          </a:p>
          <a:p>
            <a:pPr>
              <a:defRPr/>
            </a:pPr>
            <a:r>
              <a:rPr lang="en-GB" sz="2000" dirty="0" smtClean="0"/>
              <a:t>Pupil interviews will take place in either your school or at either Edinburgh, Borders, West Lothian College or QMU from February to May 2015</a:t>
            </a:r>
          </a:p>
          <a:p>
            <a:pPr>
              <a:defRPr/>
            </a:pPr>
            <a:r>
              <a:rPr lang="en-GB" sz="2000" dirty="0" smtClean="0"/>
              <a:t>The </a:t>
            </a:r>
            <a:r>
              <a:rPr lang="en-GB" sz="2000" dirty="0"/>
              <a:t>interview process will not only look at your ability to learn but also your </a:t>
            </a:r>
            <a:r>
              <a:rPr lang="en-GB" sz="2000" dirty="0" smtClean="0"/>
              <a:t>enthusiasm</a:t>
            </a:r>
          </a:p>
          <a:p>
            <a:pPr>
              <a:defRPr/>
            </a:pPr>
            <a:r>
              <a:rPr lang="en-GB" sz="2000" dirty="0" smtClean="0"/>
              <a:t>If </a:t>
            </a:r>
            <a:r>
              <a:rPr lang="en-GB" sz="2000" dirty="0"/>
              <a:t>you would like to learn more about any of the academies or the selection process,  </a:t>
            </a:r>
            <a:r>
              <a:rPr lang="en-GB" sz="2000" dirty="0" smtClean="0"/>
              <a:t>please arrange </a:t>
            </a:r>
            <a:r>
              <a:rPr lang="en-GB" sz="2000" dirty="0"/>
              <a:t>a meeting with your </a:t>
            </a:r>
            <a:r>
              <a:rPr lang="en-GB" sz="2000" dirty="0" smtClean="0"/>
              <a:t>Guidance </a:t>
            </a:r>
            <a:r>
              <a:rPr lang="en-GB" sz="2000" dirty="0"/>
              <a:t>T</a:t>
            </a:r>
            <a:r>
              <a:rPr lang="en-GB" sz="2000" dirty="0" smtClean="0"/>
              <a:t>eacher</a:t>
            </a:r>
          </a:p>
          <a:p>
            <a:pPr marL="0" indent="0">
              <a:buFontTx/>
              <a:buNone/>
              <a:defRPr/>
            </a:pPr>
            <a:endParaRPr lang="en-GB" dirty="0"/>
          </a:p>
        </p:txBody>
      </p:sp>
      <p:pic>
        <p:nvPicPr>
          <p:cNvPr id="16388" name="Content Placeholder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188913"/>
            <a:ext cx="2447925"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descr="C:\Users\gfarhat\AppData\Local\Microsoft\Windows\Temporary Internet Files\Content.Outlook\Q0A8JBLL\Academies Pic 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5" y="-99392"/>
            <a:ext cx="9150645" cy="6821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1039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defRPr/>
            </a:pPr>
            <a:r>
              <a:rPr lang="en-GB" dirty="0" smtClean="0"/>
              <a:t/>
            </a:r>
            <a:br>
              <a:rPr lang="en-GB" dirty="0" smtClean="0"/>
            </a:br>
            <a:r>
              <a:rPr lang="en-GB" dirty="0" smtClean="0"/>
              <a:t/>
            </a:r>
            <a:br>
              <a:rPr lang="en-GB" dirty="0" smtClean="0"/>
            </a:br>
            <a:r>
              <a:rPr lang="en-GB" dirty="0" smtClean="0"/>
              <a:t/>
            </a:r>
            <a:br>
              <a:rPr lang="en-GB" dirty="0" smtClean="0"/>
            </a:br>
            <a:endParaRPr lang="en-GB" dirty="0"/>
          </a:p>
        </p:txBody>
      </p:sp>
      <p:pic>
        <p:nvPicPr>
          <p:cNvPr id="17411"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54163" y="1995488"/>
            <a:ext cx="6035675" cy="2413000"/>
          </a:xfrm>
        </p:spPr>
      </p:pic>
      <p:pic>
        <p:nvPicPr>
          <p:cNvPr id="1741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0038" y="476250"/>
            <a:ext cx="407828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95838" y="363538"/>
            <a:ext cx="4321175"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625" y="4076700"/>
            <a:ext cx="404812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32363" y="4076700"/>
            <a:ext cx="404812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7"/>
          <p:cNvSpPr>
            <a:spLocks noGrp="1"/>
          </p:cNvSpPr>
          <p:nvPr>
            <p:ph type="title"/>
          </p:nvPr>
        </p:nvSpPr>
        <p:spPr/>
        <p:txBody>
          <a:bodyPr/>
          <a:lstStyle/>
          <a:p>
            <a:r>
              <a:rPr lang="en-GB" altLang="en-US" sz="2800" dirty="0" smtClean="0"/>
              <a:t>Join one of the Academies while you are in S5 or S6 and also be a student ….</a:t>
            </a:r>
          </a:p>
        </p:txBody>
      </p:sp>
      <p:sp>
        <p:nvSpPr>
          <p:cNvPr id="4099" name="Text Placeholder 8"/>
          <p:cNvSpPr>
            <a:spLocks noGrp="1"/>
          </p:cNvSpPr>
          <p:nvPr>
            <p:ph type="body" idx="1"/>
          </p:nvPr>
        </p:nvSpPr>
        <p:spPr/>
        <p:txBody>
          <a:bodyPr/>
          <a:lstStyle/>
          <a:p>
            <a:r>
              <a:rPr lang="en-GB" altLang="en-US" sz="2000" smtClean="0"/>
              <a:t>…. at Queen Margaret University</a:t>
            </a:r>
          </a:p>
        </p:txBody>
      </p:sp>
      <p:sp>
        <p:nvSpPr>
          <p:cNvPr id="4100" name="Content Placeholder 9"/>
          <p:cNvSpPr>
            <a:spLocks noGrp="1"/>
          </p:cNvSpPr>
          <p:nvPr>
            <p:ph sz="half" idx="2"/>
          </p:nvPr>
        </p:nvSpPr>
        <p:spPr/>
        <p:txBody>
          <a:bodyPr/>
          <a:lstStyle/>
          <a:p>
            <a:endParaRPr lang="en-US" altLang="en-US" smtClean="0"/>
          </a:p>
        </p:txBody>
      </p:sp>
      <p:sp>
        <p:nvSpPr>
          <p:cNvPr id="4101" name="Text Placeholder 10"/>
          <p:cNvSpPr>
            <a:spLocks noGrp="1"/>
          </p:cNvSpPr>
          <p:nvPr>
            <p:ph type="body" sz="quarter" idx="3"/>
          </p:nvPr>
        </p:nvSpPr>
        <p:spPr>
          <a:xfrm>
            <a:off x="3923929" y="1535113"/>
            <a:ext cx="4762872" cy="639762"/>
          </a:xfrm>
          <a:ln>
            <a:solidFill>
              <a:schemeClr val="bg1"/>
            </a:solidFill>
          </a:ln>
        </p:spPr>
        <p:txBody>
          <a:bodyPr/>
          <a:lstStyle/>
          <a:p>
            <a:r>
              <a:rPr lang="en-GB" altLang="en-US" sz="3200" dirty="0" smtClean="0"/>
              <a:t>   &amp;</a:t>
            </a:r>
            <a:r>
              <a:rPr lang="en-GB" altLang="en-US" sz="2000" dirty="0" smtClean="0"/>
              <a:t>     at Edinburgh, Borders or  	  	 West Lothian College</a:t>
            </a:r>
          </a:p>
        </p:txBody>
      </p:sp>
      <p:sp>
        <p:nvSpPr>
          <p:cNvPr id="4102" name="Content Placeholder 11"/>
          <p:cNvSpPr>
            <a:spLocks noGrp="1"/>
          </p:cNvSpPr>
          <p:nvPr>
            <p:ph sz="quarter" idx="4"/>
          </p:nvPr>
        </p:nvSpPr>
        <p:spPr/>
        <p:txBody>
          <a:bodyPr/>
          <a:lstStyle/>
          <a:p>
            <a:endParaRPr lang="en-US" altLang="en-US" dirty="0" smtClean="0"/>
          </a:p>
        </p:txBody>
      </p:sp>
      <p:pic>
        <p:nvPicPr>
          <p:cNvPr id="41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582863"/>
            <a:ext cx="3898900" cy="259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577745"/>
            <a:ext cx="4069897" cy="2599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altLang="en-US" sz="2800" dirty="0" smtClean="0"/>
              <a:t>Join one of the Academies….</a:t>
            </a:r>
            <a:br>
              <a:rPr lang="en-GB" altLang="en-US" sz="2800" dirty="0" smtClean="0"/>
            </a:br>
            <a:r>
              <a:rPr lang="en-GB" altLang="en-US" sz="2800" dirty="0" smtClean="0"/>
              <a:t>                       ….and develop academic skills</a:t>
            </a:r>
          </a:p>
        </p:txBody>
      </p:sp>
      <p:sp>
        <p:nvSpPr>
          <p:cNvPr id="5123" name="Content Placeholder 2"/>
          <p:cNvSpPr>
            <a:spLocks noGrp="1"/>
          </p:cNvSpPr>
          <p:nvPr>
            <p:ph idx="1"/>
          </p:nvPr>
        </p:nvSpPr>
        <p:spPr/>
        <p:txBody>
          <a:bodyPr/>
          <a:lstStyle/>
          <a:p>
            <a:pPr marL="0" indent="0">
              <a:buFontTx/>
              <a:buNone/>
            </a:pPr>
            <a:endParaRPr lang="en-GB" altLang="en-US" sz="1600" dirty="0" smtClean="0"/>
          </a:p>
          <a:p>
            <a:pPr marL="0" indent="0">
              <a:buFontTx/>
              <a:buNone/>
            </a:pPr>
            <a:r>
              <a:rPr lang="en-GB" altLang="en-US" sz="1600" dirty="0" smtClean="0"/>
              <a:t>	</a:t>
            </a:r>
            <a:r>
              <a:rPr lang="en-GB" altLang="en-US" sz="1600" b="1" dirty="0" smtClean="0"/>
              <a:t>Independent study	   research skills	  referencing skills  </a:t>
            </a:r>
          </a:p>
          <a:p>
            <a:pPr marL="0" indent="0">
              <a:buFontTx/>
              <a:buNone/>
            </a:pPr>
            <a:r>
              <a:rPr lang="en-GB" altLang="en-US" sz="1600" b="1" dirty="0" smtClean="0"/>
              <a:t>	essay writing	coursework	report writing</a:t>
            </a:r>
          </a:p>
        </p:txBody>
      </p:sp>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75" y="3141663"/>
            <a:ext cx="4286250" cy="2503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altLang="en-US" sz="2800" dirty="0" smtClean="0"/>
              <a:t>Join one of the academies …</a:t>
            </a:r>
            <a:br>
              <a:rPr lang="en-GB" altLang="en-US" sz="2800" dirty="0" smtClean="0"/>
            </a:br>
            <a:r>
              <a:rPr lang="en-GB" altLang="en-US" sz="2800" dirty="0" smtClean="0"/>
              <a:t>                  ….and gain relevant qualifications</a:t>
            </a:r>
          </a:p>
        </p:txBody>
      </p:sp>
      <p:sp>
        <p:nvSpPr>
          <p:cNvPr id="6147" name="Content Placeholder 2"/>
          <p:cNvSpPr>
            <a:spLocks noGrp="1"/>
          </p:cNvSpPr>
          <p:nvPr>
            <p:ph idx="1"/>
          </p:nvPr>
        </p:nvSpPr>
        <p:spPr/>
        <p:txBody>
          <a:bodyPr/>
          <a:lstStyle/>
          <a:p>
            <a:pPr marL="0" indent="0">
              <a:buFontTx/>
              <a:buNone/>
            </a:pPr>
            <a:r>
              <a:rPr lang="en-GB" altLang="en-US" sz="1600" smtClean="0"/>
              <a:t>National Progression Award 	      Skills for Work        Higher National Certificate	</a:t>
            </a:r>
          </a:p>
          <a:p>
            <a:pPr marL="0" indent="0">
              <a:buFontTx/>
              <a:buNone/>
            </a:pPr>
            <a:endParaRPr lang="en-GB" altLang="en-US" sz="1600" smtClean="0"/>
          </a:p>
          <a:p>
            <a:pPr marL="0" indent="0">
              <a:buFontTx/>
              <a:buNone/>
            </a:pPr>
            <a:endParaRPr lang="en-GB" altLang="en-US" sz="1600" smtClean="0"/>
          </a:p>
          <a:p>
            <a:pPr marL="0" indent="0">
              <a:buFontTx/>
              <a:buNone/>
            </a:pPr>
            <a:endParaRPr lang="en-GB" altLang="en-US" sz="1600" smtClean="0"/>
          </a:p>
          <a:p>
            <a:pPr marL="0" indent="0">
              <a:buFontTx/>
              <a:buNone/>
            </a:pPr>
            <a:endParaRPr lang="en-GB" altLang="en-US" sz="1600" smtClean="0"/>
          </a:p>
          <a:p>
            <a:pPr marL="0" indent="0">
              <a:buFontTx/>
              <a:buNone/>
            </a:pPr>
            <a:endParaRPr lang="en-GB" altLang="en-US" sz="1600" smtClean="0"/>
          </a:p>
          <a:p>
            <a:pPr marL="0" indent="0">
              <a:buFontTx/>
              <a:buNone/>
            </a:pPr>
            <a:endParaRPr lang="en-GB" altLang="en-US" sz="1600" smtClean="0"/>
          </a:p>
          <a:p>
            <a:pPr marL="0" indent="0">
              <a:buFontTx/>
              <a:buNone/>
            </a:pPr>
            <a:endParaRPr lang="en-GB" altLang="en-US" sz="1600" smtClean="0"/>
          </a:p>
          <a:p>
            <a:pPr marL="0" indent="0">
              <a:buFontTx/>
              <a:buNone/>
            </a:pPr>
            <a:endParaRPr lang="en-GB" altLang="en-US" sz="1600" smtClean="0"/>
          </a:p>
          <a:p>
            <a:pPr marL="0" indent="0" algn="ctr">
              <a:buFontTx/>
              <a:buNone/>
            </a:pPr>
            <a:r>
              <a:rPr lang="en-GB" altLang="en-US" sz="1600" smtClean="0"/>
              <a:t>Use your qualifications - to help you with your application to College or University</a:t>
            </a:r>
          </a:p>
          <a:p>
            <a:pPr marL="0" indent="0" algn="ctr">
              <a:buFontTx/>
              <a:buNone/>
            </a:pPr>
            <a:r>
              <a:rPr lang="en-GB" altLang="en-US" sz="1600" smtClean="0"/>
              <a:t>or to help you get employment</a:t>
            </a:r>
          </a:p>
          <a:p>
            <a:pPr marL="0" indent="0">
              <a:buFontTx/>
              <a:buNone/>
            </a:pPr>
            <a:r>
              <a:rPr lang="en-GB" altLang="en-US" sz="1600" smtClean="0"/>
              <a:t>			</a:t>
            </a:r>
          </a:p>
        </p:txBody>
      </p:sp>
      <p:pic>
        <p:nvPicPr>
          <p:cNvPr id="61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5638" y="2636838"/>
            <a:ext cx="2857500"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altLang="en-US" sz="2000" smtClean="0"/>
              <a:t>Join one of the academies ….</a:t>
            </a:r>
            <a:br>
              <a:rPr lang="en-GB" altLang="en-US" sz="2000" smtClean="0"/>
            </a:br>
            <a:r>
              <a:rPr lang="en-GB" altLang="en-US" sz="2000" smtClean="0"/>
              <a:t>                                                   ….and get work experience</a:t>
            </a:r>
          </a:p>
        </p:txBody>
      </p:sp>
      <p:pic>
        <p:nvPicPr>
          <p:cNvPr id="7171"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691680" y="1901933"/>
            <a:ext cx="5640983" cy="3736867"/>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altLang="en-US" sz="2000" dirty="0" smtClean="0"/>
              <a:t>Join one of the Academies and you could get advanced entry to year 2 …</a:t>
            </a:r>
            <a:br>
              <a:rPr lang="en-GB" altLang="en-US" sz="2000" dirty="0" smtClean="0"/>
            </a:br>
            <a:r>
              <a:rPr lang="en-GB" altLang="en-US" sz="2000" dirty="0" smtClean="0"/>
              <a:t/>
            </a:r>
            <a:br>
              <a:rPr lang="en-GB" altLang="en-US" sz="2000" dirty="0" smtClean="0"/>
            </a:br>
            <a:r>
              <a:rPr lang="en-GB" altLang="en-US" sz="2000" dirty="0" smtClean="0"/>
              <a:t>… of an HND </a:t>
            </a:r>
            <a:br>
              <a:rPr lang="en-GB" altLang="en-US" sz="2000" dirty="0" smtClean="0"/>
            </a:br>
            <a:r>
              <a:rPr lang="en-GB" altLang="en-US" sz="2000" dirty="0" smtClean="0"/>
              <a:t>or </a:t>
            </a:r>
            <a:br>
              <a:rPr lang="en-GB" altLang="en-US" sz="2000" dirty="0" smtClean="0"/>
            </a:br>
            <a:r>
              <a:rPr lang="en-GB" altLang="en-US" sz="2000" dirty="0" smtClean="0"/>
              <a:t>… a Degree at Queen Margaret University</a:t>
            </a:r>
          </a:p>
        </p:txBody>
      </p:sp>
      <p:sp>
        <p:nvSpPr>
          <p:cNvPr id="3" name="Content Placeholder 2"/>
          <p:cNvSpPr>
            <a:spLocks noGrp="1"/>
          </p:cNvSpPr>
          <p:nvPr>
            <p:ph idx="1"/>
          </p:nvPr>
        </p:nvSpPr>
        <p:spPr>
          <a:extLst/>
        </p:spPr>
        <p:txBody>
          <a:bodyPr/>
          <a:lstStyle/>
          <a:p>
            <a:pPr marL="3657600" lvl="8" indent="0">
              <a:buFontTx/>
              <a:buNone/>
              <a:defRPr/>
            </a:pPr>
            <a:r>
              <a:rPr lang="en-GB" dirty="0" smtClean="0"/>
              <a:t>                                  </a:t>
            </a:r>
            <a:endParaRPr lang="en-GB" dirty="0"/>
          </a:p>
        </p:txBody>
      </p:sp>
      <p:pic>
        <p:nvPicPr>
          <p:cNvPr id="81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3716338"/>
            <a:ext cx="3887787" cy="187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725" y="2276475"/>
            <a:ext cx="795655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981200"/>
            <a:ext cx="7772400" cy="3657600"/>
          </a:xfrm>
        </p:spPr>
        <p:txBody>
          <a:bodyPr/>
          <a:lstStyle/>
          <a:p>
            <a:pPr marL="0" indent="0">
              <a:buFontTx/>
              <a:buNone/>
              <a:defRPr/>
            </a:pPr>
            <a:endParaRPr lang="en-GB" sz="2400" dirty="0"/>
          </a:p>
          <a:p>
            <a:pPr>
              <a:defRPr/>
            </a:pPr>
            <a:endParaRPr lang="en-GB" sz="2400" dirty="0"/>
          </a:p>
        </p:txBody>
      </p:sp>
      <p:graphicFrame>
        <p:nvGraphicFramePr>
          <p:cNvPr id="7" name="Diagram 6"/>
          <p:cNvGraphicFramePr/>
          <p:nvPr/>
        </p:nvGraphicFramePr>
        <p:xfrm>
          <a:off x="971600" y="548680"/>
          <a:ext cx="6648400" cy="4912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dirty="0"/>
              <a:t>South East Scotland Academies </a:t>
            </a:r>
            <a:r>
              <a:rPr lang="en-GB" dirty="0" smtClean="0"/>
              <a:t>Partnership</a:t>
            </a:r>
            <a:endParaRPr lang="en-GB" dirty="0"/>
          </a:p>
        </p:txBody>
      </p:sp>
      <p:sp>
        <p:nvSpPr>
          <p:cNvPr id="3" name="Content Placeholder 2"/>
          <p:cNvSpPr>
            <a:spLocks noGrp="1"/>
          </p:cNvSpPr>
          <p:nvPr>
            <p:ph idx="1"/>
          </p:nvPr>
        </p:nvSpPr>
        <p:spPr>
          <a:xfrm>
            <a:off x="395288" y="1628775"/>
            <a:ext cx="8229600" cy="4525963"/>
          </a:xfrm>
        </p:spPr>
        <p:txBody>
          <a:bodyPr/>
          <a:lstStyle/>
          <a:p>
            <a:pPr>
              <a:defRPr/>
            </a:pPr>
            <a:endParaRPr lang="en-GB" dirty="0" smtClean="0"/>
          </a:p>
          <a:p>
            <a:pPr>
              <a:defRPr/>
            </a:pPr>
            <a:r>
              <a:rPr lang="en-GB" dirty="0" smtClean="0"/>
              <a:t>Creative Industries Academy</a:t>
            </a:r>
          </a:p>
          <a:p>
            <a:pPr>
              <a:defRPr/>
            </a:pPr>
            <a:r>
              <a:rPr lang="en-GB" dirty="0">
                <a:solidFill>
                  <a:srgbClr val="333399"/>
                </a:solidFill>
              </a:rPr>
              <a:t>Hospitality and Tourism Academy</a:t>
            </a:r>
          </a:p>
          <a:p>
            <a:pPr>
              <a:defRPr/>
            </a:pPr>
            <a:r>
              <a:rPr lang="en-GB" dirty="0">
                <a:solidFill>
                  <a:srgbClr val="333399"/>
                </a:solidFill>
              </a:rPr>
              <a:t>Health and Social Care Academy</a:t>
            </a:r>
          </a:p>
          <a:p>
            <a:pPr>
              <a:defRPr/>
            </a:pPr>
            <a:r>
              <a:rPr lang="en-GB" dirty="0">
                <a:solidFill>
                  <a:srgbClr val="333399"/>
                </a:solidFill>
              </a:rPr>
              <a:t>Food Science &amp; Nutrition Academy</a:t>
            </a:r>
          </a:p>
          <a:p>
            <a:pPr>
              <a:defRPr/>
            </a:pPr>
            <a:endParaRPr lang="en-GB" dirty="0" smtClean="0"/>
          </a:p>
          <a:p>
            <a:pPr marL="0" indent="0">
              <a:buFontTx/>
              <a:buNone/>
              <a:defRPr/>
            </a:pPr>
            <a:endParaRPr lang="en-GB" dirty="0"/>
          </a:p>
        </p:txBody>
      </p:sp>
      <p:pic>
        <p:nvPicPr>
          <p:cNvPr id="10244" name="Content Placeholder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188913"/>
            <a:ext cx="28797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3169</TotalTime>
  <Words>1384</Words>
  <Application>Microsoft Office PowerPoint</Application>
  <PresentationFormat>On-screen Show (4:3)</PresentationFormat>
  <Paragraphs>155</Paragraphs>
  <Slides>22</Slides>
  <Notes>13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Blank</vt:lpstr>
      <vt:lpstr>   </vt:lpstr>
      <vt:lpstr>PowerPoint Presentation</vt:lpstr>
      <vt:lpstr>Join one of the Academies while you are in S5 or S6 and also be a student ….</vt:lpstr>
      <vt:lpstr>Join one of the Academies….                        ….and develop academic skills</vt:lpstr>
      <vt:lpstr>Join one of the academies …                   ….and gain relevant qualifications</vt:lpstr>
      <vt:lpstr>Join one of the academies ….                                                    ….and get work experience</vt:lpstr>
      <vt:lpstr>Join one of the Academies and you could get advanced entry to year 2 …  … of an HND  or  … a Degree at Queen Margaret University</vt:lpstr>
      <vt:lpstr>PowerPoint Presentation</vt:lpstr>
      <vt:lpstr>South East Scotland Academies Partnership</vt:lpstr>
      <vt:lpstr>Creative Industries Academy </vt:lpstr>
      <vt:lpstr>HNC Creative Industries  (Media &amp; Communication)</vt:lpstr>
      <vt:lpstr>Possible Job Roles – Creative Industries Sector</vt:lpstr>
      <vt:lpstr>Hospitality and Tourism Academy</vt:lpstr>
      <vt:lpstr>Hospitality and Tourism Academy</vt:lpstr>
      <vt:lpstr>PowerPoint Presentation</vt:lpstr>
      <vt:lpstr>Possible job roles in  Hospitality and Tourism industry</vt:lpstr>
      <vt:lpstr>Health and Social Care Academy</vt:lpstr>
      <vt:lpstr>Health and Social Care Academy</vt:lpstr>
      <vt:lpstr>PowerPoint Presentation</vt:lpstr>
      <vt:lpstr>What do you need to do next to be involved?</vt:lpstr>
      <vt:lpstr>PowerPoint Presentation</vt:lpstr>
      <vt:lpstr>   </vt:lpstr>
    </vt:vector>
  </TitlesOfParts>
  <Company>Queen Margaret University College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Titles - Arial 44</dc:title>
  <dc:creator>Craig Unsworth</dc:creator>
  <cp:lastModifiedBy>Mr Ferguson</cp:lastModifiedBy>
  <cp:revision>246</cp:revision>
  <cp:lastPrinted>2014-01-29T12:11:06Z</cp:lastPrinted>
  <dcterms:created xsi:type="dcterms:W3CDTF">2004-03-26T10:01:24Z</dcterms:created>
  <dcterms:modified xsi:type="dcterms:W3CDTF">2015-01-28T13:49:43Z</dcterms:modified>
</cp:coreProperties>
</file>