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7" r:id="rId2"/>
    <p:sldId id="320" r:id="rId3"/>
    <p:sldId id="318" r:id="rId4"/>
    <p:sldId id="311" r:id="rId5"/>
    <p:sldId id="319" r:id="rId6"/>
    <p:sldId id="362" r:id="rId7"/>
    <p:sldId id="305" r:id="rId8"/>
    <p:sldId id="343" r:id="rId9"/>
    <p:sldId id="355" r:id="rId10"/>
    <p:sldId id="308" r:id="rId11"/>
    <p:sldId id="356" r:id="rId12"/>
    <p:sldId id="344" r:id="rId13"/>
    <p:sldId id="306" r:id="rId14"/>
    <p:sldId id="357" r:id="rId15"/>
    <p:sldId id="358" r:id="rId16"/>
    <p:sldId id="307" r:id="rId17"/>
    <p:sldId id="360" r:id="rId18"/>
    <p:sldId id="361" r:id="rId19"/>
    <p:sldId id="321" r:id="rId20"/>
    <p:sldId id="313" r:id="rId21"/>
    <p:sldId id="345" r:id="rId22"/>
    <p:sldId id="346" r:id="rId23"/>
    <p:sldId id="347" r:id="rId24"/>
    <p:sldId id="348" r:id="rId25"/>
    <p:sldId id="323" r:id="rId26"/>
    <p:sldId id="322" r:id="rId27"/>
  </p:sldIdLst>
  <p:sldSz cx="9144000" cy="6858000" type="screen4x3"/>
  <p:notesSz cx="6797675" cy="98567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0000FF"/>
    <a:srgbClr val="000000"/>
    <a:srgbClr val="DDDDDD"/>
    <a:srgbClr val="FFFF99"/>
    <a:srgbClr val="00FF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81395" autoAdjust="0"/>
  </p:normalViewPr>
  <p:slideViewPr>
    <p:cSldViewPr>
      <p:cViewPr>
        <p:scale>
          <a:sx n="100" d="100"/>
          <a:sy n="100" d="100"/>
        </p:scale>
        <p:origin x="-702" y="-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090F7-9D89-4FE2-9AA8-4FD383D775C2}" type="datetimeFigureOut">
              <a:rPr lang="en-GB" smtClean="0"/>
              <a:pPr/>
              <a:t>27/04/2015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16613-DBA0-4A14-93E9-B383CC059D30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090F7-9D89-4FE2-9AA8-4FD383D775C2}" type="datetimeFigureOut">
              <a:rPr lang="en-GB" smtClean="0"/>
              <a:pPr/>
              <a:t>27/04/2015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16613-DBA0-4A14-93E9-B383CC059D30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090F7-9D89-4FE2-9AA8-4FD383D775C2}" type="datetimeFigureOut">
              <a:rPr lang="en-GB" smtClean="0"/>
              <a:pPr/>
              <a:t>27/04/2015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16613-DBA0-4A14-93E9-B383CC059D30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090F7-9D89-4FE2-9AA8-4FD383D775C2}" type="datetimeFigureOut">
              <a:rPr lang="en-GB" smtClean="0"/>
              <a:pPr/>
              <a:t>27/04/2015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16613-DBA0-4A14-93E9-B383CC059D30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090F7-9D89-4FE2-9AA8-4FD383D775C2}" type="datetimeFigureOut">
              <a:rPr lang="en-GB" smtClean="0"/>
              <a:pPr/>
              <a:t>27/04/2015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16613-DBA0-4A14-93E9-B383CC059D30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090F7-9D89-4FE2-9AA8-4FD383D775C2}" type="datetimeFigureOut">
              <a:rPr lang="en-GB" smtClean="0"/>
              <a:pPr/>
              <a:t>27/04/2015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16613-DBA0-4A14-93E9-B383CC059D3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090F7-9D89-4FE2-9AA8-4FD383D775C2}" type="datetimeFigureOut">
              <a:rPr lang="en-GB" smtClean="0"/>
              <a:pPr/>
              <a:t>27/04/2015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16613-DBA0-4A14-93E9-B383CC059D30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090F7-9D89-4FE2-9AA8-4FD383D775C2}" type="datetimeFigureOut">
              <a:rPr lang="en-GB" smtClean="0"/>
              <a:pPr/>
              <a:t>27/04/2015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16613-DBA0-4A14-93E9-B383CC059D30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090F7-9D89-4FE2-9AA8-4FD383D775C2}" type="datetimeFigureOut">
              <a:rPr lang="en-GB" smtClean="0"/>
              <a:pPr/>
              <a:t>27/04/2015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16613-DBA0-4A14-93E9-B383CC059D30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090F7-9D89-4FE2-9AA8-4FD383D775C2}" type="datetimeFigureOut">
              <a:rPr lang="en-GB" smtClean="0"/>
              <a:pPr/>
              <a:t>27/04/2015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D716613-DBA0-4A14-93E9-B383CC059D30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090F7-9D89-4FE2-9AA8-4FD383D775C2}" type="datetimeFigureOut">
              <a:rPr lang="en-GB" smtClean="0"/>
              <a:pPr/>
              <a:t>27/04/2015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16613-DBA0-4A14-93E9-B383CC059D30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CD7090F7-9D89-4FE2-9AA8-4FD383D775C2}" type="datetimeFigureOut">
              <a:rPr lang="en-GB" smtClean="0"/>
              <a:pPr/>
              <a:t>27/04/2015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FD716613-DBA0-4A14-93E9-B383CC059D30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en-GB" dirty="0" smtClean="0"/>
              <a:t>What are Interpersonal Skills?</a:t>
            </a:r>
            <a:endParaRPr lang="en-GB" dirty="0"/>
          </a:p>
        </p:txBody>
      </p:sp>
      <p:pic>
        <p:nvPicPr>
          <p:cNvPr id="1028" name="Picture 4" descr="http://www.peopleskillstrainingcourses.com/wp-content/uploads/Interpersonal-Skills-Training-250x1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65" y="1700808"/>
            <a:ext cx="7747691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4928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4772098"/>
              </p:ext>
            </p:extLst>
          </p:nvPr>
        </p:nvGraphicFramePr>
        <p:xfrm>
          <a:off x="179512" y="1412776"/>
          <a:ext cx="8784976" cy="5336664"/>
        </p:xfrm>
        <a:graphic>
          <a:graphicData uri="http://schemas.openxmlformats.org/drawingml/2006/table">
            <a:tbl>
              <a:tblPr firstRow="1" bandRow="1"/>
              <a:tblGrid>
                <a:gridCol w="4248472"/>
                <a:gridCol w="4536504"/>
              </a:tblGrid>
              <a:tr h="533666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 List some of the of  the interpersonal skills that you would need to do this work.</a:t>
                      </a:r>
                      <a:br>
                        <a:rPr lang="en-GB" sz="2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2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2. Have you ever been treated by someone who did not have good interpersonal skills? If so, what was it like?</a:t>
                      </a:r>
                      <a:br>
                        <a:rPr lang="en-GB" sz="2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2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3. Do interpersonal skills in this work  play a role in the actual success of the job? </a:t>
                      </a:r>
                      <a:r>
                        <a:rPr lang="en-GB" dirty="0" smtClean="0"/>
                        <a:t> 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122" name="Picture 2" descr="\\clfb-hq-fs2\users\conference\My Pictures\doctor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4154308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520" y="6237312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Doctor</a:t>
            </a:r>
            <a:endParaRPr lang="en-GB" sz="28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152128"/>
          </a:xfrm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en-GB" sz="3200" dirty="0"/>
              <a:t>Examine the </a:t>
            </a:r>
            <a:r>
              <a:rPr lang="en-GB" sz="3200" dirty="0" smtClean="0"/>
              <a:t>picture </a:t>
            </a:r>
            <a:r>
              <a:rPr lang="en-GB" sz="3200" dirty="0"/>
              <a:t>below during a class discussion answer </a:t>
            </a:r>
            <a:r>
              <a:rPr lang="en-GB" sz="3200" dirty="0" smtClean="0"/>
              <a:t>each of the questions 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5305274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193332"/>
              </p:ext>
            </p:extLst>
          </p:nvPr>
        </p:nvGraphicFramePr>
        <p:xfrm>
          <a:off x="179512" y="1412776"/>
          <a:ext cx="8784976" cy="5336664"/>
        </p:xfrm>
        <a:graphic>
          <a:graphicData uri="http://schemas.openxmlformats.org/drawingml/2006/table">
            <a:tbl>
              <a:tblPr firstRow="1" bandRow="1"/>
              <a:tblGrid>
                <a:gridCol w="4248472"/>
                <a:gridCol w="4536504"/>
              </a:tblGrid>
              <a:tr h="533666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</a:t>
                      </a:r>
                    </a:p>
                    <a:p>
                      <a:endParaRPr lang="en-GB" sz="3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3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endParaRPr lang="en-GB" sz="3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3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2. </a:t>
                      </a:r>
                    </a:p>
                    <a:p>
                      <a:endParaRPr lang="en-GB" sz="3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3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3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3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3. </a:t>
                      </a:r>
                      <a:r>
                        <a:rPr lang="en-GB" dirty="0" smtClean="0"/>
                        <a:t> 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122" name="Picture 2" descr="\\clfb-hq-fs2\users\conference\My Pictures\doctor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4154308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520" y="6237312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Doctor</a:t>
            </a:r>
            <a:endParaRPr lang="en-GB" sz="28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07950" y="115888"/>
            <a:ext cx="8928100" cy="1152525"/>
          </a:xfrm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of Interpersonal 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Skills Worksheet 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37939148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7719204"/>
              </p:ext>
            </p:extLst>
          </p:nvPr>
        </p:nvGraphicFramePr>
        <p:xfrm>
          <a:off x="107504" y="1289020"/>
          <a:ext cx="8928992" cy="5336664"/>
        </p:xfrm>
        <a:graphic>
          <a:graphicData uri="http://schemas.openxmlformats.org/drawingml/2006/table">
            <a:tbl>
              <a:tblPr firstRow="1" bandRow="1"/>
              <a:tblGrid>
                <a:gridCol w="4318119"/>
                <a:gridCol w="4610873"/>
              </a:tblGrid>
              <a:tr h="533666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14350" indent="-514350">
                        <a:buAutoNum type="arabicPeriod"/>
                      </a:pPr>
                      <a:r>
                        <a:rPr lang="en-GB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questioning</a:t>
                      </a:r>
                      <a:r>
                        <a:rPr lang="en-GB" sz="2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skills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2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- listening skills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2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- empathy/ caring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2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- confidentiality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2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- non-judgemental</a:t>
                      </a:r>
                      <a:r>
                        <a:rPr lang="en-GB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514350" indent="-514350">
                        <a:buAutoNum type="arabicPeriod" startAt="2"/>
                      </a:pPr>
                      <a:r>
                        <a:rPr lang="en-GB" sz="2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- impatient staff- felt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2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hurried  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2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- not listened to - felt 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2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ignored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2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- my condition was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2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trivialised  (made to feel 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2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small ) </a:t>
                      </a:r>
                    </a:p>
                    <a:p>
                      <a:pPr marL="514350" indent="-514350">
                        <a:buAutoNum type="arabicPeriod" startAt="3"/>
                      </a:pPr>
                      <a:r>
                        <a:rPr lang="en-GB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-</a:t>
                      </a:r>
                      <a:r>
                        <a:rPr lang="en-GB" sz="2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Yes</a:t>
                      </a:r>
                      <a:r>
                        <a:rPr lang="en-GB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dirty="0" smtClean="0"/>
                        <a:t> </a:t>
                      </a:r>
                      <a:r>
                        <a:rPr lang="en-GB" sz="2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because patients can  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2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be happy and satisfied</a:t>
                      </a:r>
                      <a:endParaRPr lang="en-GB" sz="24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122" name="Picture 2" descr="\\clfb-hq-fs2\users\conference\My Pictures\doctor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16" y="1772816"/>
            <a:ext cx="4054152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520" y="6237312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Doctor</a:t>
            </a:r>
            <a:endParaRPr lang="en-GB" sz="280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74986" cy="1008112"/>
          </a:xfrm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of Interpersonal 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Skills Answers 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73849026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922114"/>
          </a:xfrm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en-GB" sz="3200" dirty="0"/>
              <a:t>Examine the </a:t>
            </a:r>
            <a:r>
              <a:rPr lang="en-GB" sz="3200" dirty="0" smtClean="0"/>
              <a:t>picture </a:t>
            </a:r>
            <a:r>
              <a:rPr lang="en-GB" sz="3200" dirty="0"/>
              <a:t>below during a class discussion answer </a:t>
            </a:r>
            <a:r>
              <a:rPr lang="en-GB" sz="3200" dirty="0" smtClean="0"/>
              <a:t>each of the questions </a:t>
            </a:r>
            <a:endParaRPr lang="en-GB" sz="32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1810718"/>
              </p:ext>
            </p:extLst>
          </p:nvPr>
        </p:nvGraphicFramePr>
        <p:xfrm>
          <a:off x="179512" y="1196752"/>
          <a:ext cx="8712968" cy="5544616"/>
        </p:xfrm>
        <a:graphic>
          <a:graphicData uri="http://schemas.openxmlformats.org/drawingml/2006/table">
            <a:tbl>
              <a:tblPr firstRow="1" bandRow="1"/>
              <a:tblGrid>
                <a:gridCol w="3744416"/>
                <a:gridCol w="4968552"/>
              </a:tblGrid>
              <a:tr h="554461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100" dirty="0" smtClean="0"/>
                        <a:t>1.Are interpersonal skills important in the careers that these people are practicing? </a:t>
                      </a:r>
                      <a:br>
                        <a:rPr lang="en-GB" sz="3100" dirty="0" smtClean="0"/>
                      </a:br>
                      <a:r>
                        <a:rPr lang="en-GB" sz="3100" dirty="0" smtClean="0"/>
                        <a:t>2.What would happen if you lacked interpersonal skills in</a:t>
                      </a:r>
                      <a:r>
                        <a:rPr lang="en-GB" sz="3100" baseline="0" dirty="0" smtClean="0"/>
                        <a:t> this job</a:t>
                      </a:r>
                      <a:r>
                        <a:rPr lang="en-GB" sz="3100" dirty="0" smtClean="0"/>
                        <a:t>?</a:t>
                      </a:r>
                      <a:br>
                        <a:rPr lang="en-GB" sz="3100" dirty="0" smtClean="0"/>
                      </a:br>
                      <a:r>
                        <a:rPr lang="en-GB" sz="3100" dirty="0" smtClean="0"/>
                        <a:t>3.If you were going to employ the person on the left, what kind of interpersonal skills would you want him to have? </a:t>
                      </a:r>
                      <a:endParaRPr lang="en-GB" sz="31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4" name="Picture 2" descr="\\clfb-hq-fs2\users\conference\My Pictures\lawyer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3600400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39849" y="6139723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Solicitor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95131061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3567146"/>
              </p:ext>
            </p:extLst>
          </p:nvPr>
        </p:nvGraphicFramePr>
        <p:xfrm>
          <a:off x="179512" y="1412776"/>
          <a:ext cx="8784976" cy="5336664"/>
        </p:xfrm>
        <a:graphic>
          <a:graphicData uri="http://schemas.openxmlformats.org/drawingml/2006/table">
            <a:tbl>
              <a:tblPr firstRow="1" bandRow="1"/>
              <a:tblGrid>
                <a:gridCol w="4248472"/>
                <a:gridCol w="4536504"/>
              </a:tblGrid>
              <a:tr h="533666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</a:t>
                      </a:r>
                    </a:p>
                    <a:p>
                      <a:endParaRPr lang="en-GB" sz="3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3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endParaRPr lang="en-GB" sz="3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3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2. </a:t>
                      </a:r>
                    </a:p>
                    <a:p>
                      <a:endParaRPr lang="en-GB" sz="3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3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3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3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3. </a:t>
                      </a:r>
                      <a:r>
                        <a:rPr lang="en-GB" dirty="0" smtClean="0"/>
                        <a:t> 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51520" y="6237312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Solicitor</a:t>
            </a:r>
            <a:endParaRPr lang="en-GB" sz="2800" dirty="0"/>
          </a:p>
        </p:txBody>
      </p:sp>
      <p:pic>
        <p:nvPicPr>
          <p:cNvPr id="6" name="Picture 2" descr="\\clfb-hq-fs2\users\conference\My Pictures\lawyer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46" y="1916833"/>
            <a:ext cx="3658106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07950" y="115888"/>
            <a:ext cx="8928100" cy="1152525"/>
          </a:xfrm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of Interpersonal 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Skills 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Worksheet 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06051727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791238"/>
              </p:ext>
            </p:extLst>
          </p:nvPr>
        </p:nvGraphicFramePr>
        <p:xfrm>
          <a:off x="179512" y="1124744"/>
          <a:ext cx="8784976" cy="5730240"/>
        </p:xfrm>
        <a:graphic>
          <a:graphicData uri="http://schemas.openxmlformats.org/drawingml/2006/table">
            <a:tbl>
              <a:tblPr firstRow="1" bandRow="1"/>
              <a:tblGrid>
                <a:gridCol w="3598869"/>
                <a:gridCol w="5186107"/>
              </a:tblGrid>
              <a:tr h="561662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14350" indent="-514350">
                        <a:buAutoNum type="arabicPeriod"/>
                      </a:pPr>
                      <a:r>
                        <a:rPr lang="en-GB" sz="2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Yes</a:t>
                      </a:r>
                    </a:p>
                    <a:p>
                      <a:pPr marL="514350" indent="-514350">
                        <a:buNone/>
                      </a:pPr>
                      <a:r>
                        <a:rPr lang="en-GB" sz="2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indent="-342900" algn="l" defTabSz="914400" rtl="0" eaLnBrk="1" latinLnBrk="0" hangingPunct="1">
                        <a:buAutoNum type="arabicPeriod" startAt="2"/>
                      </a:pPr>
                      <a:r>
                        <a:rPr lang="en-GB" sz="2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- Innocent people may be found  </a:t>
                      </a:r>
                    </a:p>
                    <a:p>
                      <a:pPr marL="0" indent="-342900" algn="l" defTabSz="914400" rtl="0" eaLnBrk="1" latinLnBrk="0" hangingPunct="1">
                        <a:buNone/>
                      </a:pPr>
                      <a:r>
                        <a:rPr lang="en-GB" sz="2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guilty</a:t>
                      </a:r>
                    </a:p>
                    <a:p>
                      <a:pPr marL="0" indent="-342900" algn="l" defTabSz="914400" rtl="0" eaLnBrk="1" latinLnBrk="0" hangingPunct="1">
                        <a:buNone/>
                      </a:pPr>
                      <a:r>
                        <a:rPr lang="en-GB" sz="2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- Legal cases will be lost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2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- Business will lose customers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2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- As a solicitor you may lose your     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2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job</a:t>
                      </a:r>
                    </a:p>
                    <a:p>
                      <a:pPr marL="0" algn="l" defTabSz="914400" rtl="0" eaLnBrk="1" latinLnBrk="0" hangingPunct="1"/>
                      <a:endParaRPr lang="en-GB" sz="14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2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3.  </a:t>
                      </a:r>
                      <a:r>
                        <a:rPr lang="en-GB" sz="2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- Ability to negotiate</a:t>
                      </a:r>
                    </a:p>
                    <a:p>
                      <a:r>
                        <a:rPr lang="en-GB" sz="2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- Ability to persuade</a:t>
                      </a:r>
                    </a:p>
                    <a:p>
                      <a:r>
                        <a:rPr lang="en-GB" sz="2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- Professionalism/ Honesty</a:t>
                      </a:r>
                    </a:p>
                    <a:p>
                      <a:r>
                        <a:rPr lang="en-GB" sz="2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- Ability to keep information </a:t>
                      </a:r>
                    </a:p>
                    <a:p>
                      <a:r>
                        <a:rPr lang="en-GB" sz="2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confidential</a:t>
                      </a:r>
                    </a:p>
                    <a:p>
                      <a:r>
                        <a:rPr lang="en-GB" sz="2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- Ability to make convincing </a:t>
                      </a:r>
                    </a:p>
                    <a:p>
                      <a:r>
                        <a:rPr lang="en-GB" sz="2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speeches</a:t>
                      </a:r>
                      <a:endParaRPr lang="en-GB" sz="24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9512" y="6021288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Solicitor</a:t>
            </a:r>
            <a:endParaRPr lang="en-GB" sz="2800" dirty="0"/>
          </a:p>
        </p:txBody>
      </p:sp>
      <p:pic>
        <p:nvPicPr>
          <p:cNvPr id="6" name="Picture 2" descr="\\clfb-hq-fs2\users\conference\My Pictures\lawyer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16832"/>
            <a:ext cx="3528392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71500" y="116632"/>
            <a:ext cx="8964996" cy="864096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of Interpersonal Skills Answers 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65930251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1608536"/>
              </p:ext>
            </p:extLst>
          </p:nvPr>
        </p:nvGraphicFramePr>
        <p:xfrm>
          <a:off x="107504" y="1520788"/>
          <a:ext cx="8856984" cy="5184576"/>
        </p:xfrm>
        <a:graphic>
          <a:graphicData uri="http://schemas.openxmlformats.org/drawingml/2006/table">
            <a:tbl>
              <a:tblPr firstRow="1" bandRow="1"/>
              <a:tblGrid>
                <a:gridCol w="4428492"/>
                <a:gridCol w="4428492"/>
              </a:tblGrid>
              <a:tr h="518457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1.What</a:t>
                      </a:r>
                      <a:r>
                        <a:rPr lang="en-GB" sz="31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evidence is there that this </a:t>
                      </a:r>
                      <a:r>
                        <a:rPr lang="en-GB" sz="3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person has no good interpersonal skills? </a:t>
                      </a:r>
                      <a:br>
                        <a:rPr lang="en-GB" sz="3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3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2. What kinds of interpersonal skills would be important in his work?</a:t>
                      </a:r>
                      <a:br>
                        <a:rPr lang="en-GB" sz="3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3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3. What should you do if you meet someone with these kind of interpersonal skills?  </a:t>
                      </a:r>
                      <a:endParaRPr lang="en-GB" sz="31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152128"/>
          </a:xfrm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en-GB" sz="3200" dirty="0"/>
              <a:t>Examine the </a:t>
            </a:r>
            <a:r>
              <a:rPr lang="en-GB" sz="3200" dirty="0" smtClean="0"/>
              <a:t>picture </a:t>
            </a:r>
            <a:r>
              <a:rPr lang="en-GB" sz="3200" dirty="0"/>
              <a:t>below during a class discussion answer </a:t>
            </a:r>
            <a:r>
              <a:rPr lang="en-GB" sz="3200" dirty="0" smtClean="0"/>
              <a:t>each of the questions </a:t>
            </a:r>
            <a:endParaRPr lang="en-GB" sz="3200" dirty="0"/>
          </a:p>
        </p:txBody>
      </p:sp>
      <p:pic>
        <p:nvPicPr>
          <p:cNvPr id="4099" name="Picture 3" descr="\\clfb-hq-fs2\users\conference\My Pictures\contract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3888432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1520" y="5949280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What work do I do?</a:t>
            </a:r>
          </a:p>
        </p:txBody>
      </p:sp>
    </p:spTree>
    <p:extLst>
      <p:ext uri="{BB962C8B-B14F-4D97-AF65-F5344CB8AC3E}">
        <p14:creationId xmlns:p14="http://schemas.microsoft.com/office/powerpoint/2010/main" val="195907559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1580151"/>
              </p:ext>
            </p:extLst>
          </p:nvPr>
        </p:nvGraphicFramePr>
        <p:xfrm>
          <a:off x="179512" y="1412776"/>
          <a:ext cx="8784976" cy="5336664"/>
        </p:xfrm>
        <a:graphic>
          <a:graphicData uri="http://schemas.openxmlformats.org/drawingml/2006/table">
            <a:tbl>
              <a:tblPr firstRow="1" bandRow="1"/>
              <a:tblGrid>
                <a:gridCol w="4248472"/>
                <a:gridCol w="4536504"/>
              </a:tblGrid>
              <a:tr h="533666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</a:t>
                      </a:r>
                    </a:p>
                    <a:p>
                      <a:endParaRPr lang="en-GB" sz="3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3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endParaRPr lang="en-GB" sz="3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3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2. </a:t>
                      </a:r>
                    </a:p>
                    <a:p>
                      <a:endParaRPr lang="en-GB" sz="3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3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3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3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3. </a:t>
                      </a:r>
                      <a:r>
                        <a:rPr lang="en-GB" dirty="0" smtClean="0"/>
                        <a:t> 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51520" y="5805264"/>
            <a:ext cx="42484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What work do I do?</a:t>
            </a:r>
          </a:p>
          <a:p>
            <a:pPr algn="ctr"/>
            <a:r>
              <a:rPr lang="en-GB" sz="2800" b="1" dirty="0" smtClean="0"/>
              <a:t>______________________</a:t>
            </a:r>
            <a:endParaRPr lang="en-GB" sz="2800" b="1" dirty="0"/>
          </a:p>
        </p:txBody>
      </p:sp>
      <p:pic>
        <p:nvPicPr>
          <p:cNvPr id="8" name="Picture 3" descr="\\clfb-hq-fs2\users\conference\My Pictures\contract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3888432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1500" y="188640"/>
            <a:ext cx="8964996" cy="1008112"/>
          </a:xfrm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of Interpersonal 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Skills 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Worksheet 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7276619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1646690"/>
              </p:ext>
            </p:extLst>
          </p:nvPr>
        </p:nvGraphicFramePr>
        <p:xfrm>
          <a:off x="179512" y="1268760"/>
          <a:ext cx="8784976" cy="5328592"/>
        </p:xfrm>
        <a:graphic>
          <a:graphicData uri="http://schemas.openxmlformats.org/drawingml/2006/table">
            <a:tbl>
              <a:tblPr firstRow="1" bandRow="1"/>
              <a:tblGrid>
                <a:gridCol w="4176464"/>
                <a:gridCol w="4608512"/>
              </a:tblGrid>
              <a:tr h="532859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14350" indent="-514350">
                        <a:buAutoNum type="arabicPeriod"/>
                      </a:pPr>
                      <a:r>
                        <a:rPr lang="en-GB" sz="2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Clenching teeth</a:t>
                      </a:r>
                    </a:p>
                    <a:p>
                      <a:pPr marL="514350" indent="-514350">
                        <a:buNone/>
                      </a:pPr>
                      <a:r>
                        <a:rPr lang="en-GB" sz="2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- On your</a:t>
                      </a:r>
                      <a:r>
                        <a:rPr lang="en-GB" sz="2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face</a:t>
                      </a:r>
                    </a:p>
                    <a:p>
                      <a:pPr marL="514350" indent="-514350">
                        <a:buNone/>
                      </a:pPr>
                      <a:r>
                        <a:rPr lang="en-GB" sz="2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- Commanding/ Threatening</a:t>
                      </a:r>
                    </a:p>
                    <a:p>
                      <a:pPr marL="514350" indent="-514350">
                        <a:buNone/>
                      </a:pPr>
                      <a:r>
                        <a:rPr lang="en-GB" sz="2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-  Intimidating</a:t>
                      </a:r>
                    </a:p>
                    <a:p>
                      <a:pPr marL="514350" indent="-514350">
                        <a:buNone/>
                      </a:pPr>
                      <a:r>
                        <a:rPr lang="en-GB" sz="2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n-GB" sz="2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2. </a:t>
                      </a:r>
                      <a:r>
                        <a:rPr lang="en-GB" sz="2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People Skills</a:t>
                      </a:r>
                    </a:p>
                    <a:p>
                      <a:pPr marL="514350" indent="-514350">
                        <a:buNone/>
                      </a:pPr>
                      <a:r>
                        <a:rPr lang="en-GB" sz="2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- Negotiating</a:t>
                      </a:r>
                    </a:p>
                    <a:p>
                      <a:pPr marL="514350" indent="-514350">
                        <a:buNone/>
                      </a:pPr>
                      <a:r>
                        <a:rPr lang="en-GB" sz="2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- Ability to accept a NO answer</a:t>
                      </a:r>
                    </a:p>
                    <a:p>
                      <a:pPr marL="514350" indent="-514350">
                        <a:buNone/>
                      </a:pPr>
                      <a:r>
                        <a:rPr lang="en-GB" sz="2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- Ability to persuade</a:t>
                      </a:r>
                    </a:p>
                    <a:p>
                      <a:pPr marL="514350" indent="-514350">
                        <a:buNone/>
                      </a:pPr>
                      <a:r>
                        <a:rPr lang="en-GB" sz="2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- Ability to explain</a:t>
                      </a:r>
                    </a:p>
                    <a:p>
                      <a:pPr marL="514350" indent="-514350">
                        <a:buNone/>
                      </a:pPr>
                      <a:r>
                        <a:rPr lang="en-GB" sz="2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- Listening to customers needs</a:t>
                      </a:r>
                      <a:endParaRPr lang="en-GB" sz="2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514350" indent="-514350">
                        <a:buAutoNum type="arabicPeriod" startAt="3"/>
                      </a:pPr>
                      <a:r>
                        <a:rPr lang="en-GB" sz="2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- </a:t>
                      </a:r>
                      <a:r>
                        <a:rPr lang="en-GB" sz="2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 Assertive</a:t>
                      </a:r>
                      <a:r>
                        <a:rPr lang="en-GB" sz="2200" dirty="0" smtClean="0"/>
                        <a:t> 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en-GB" sz="2200" dirty="0" smtClean="0"/>
                        <a:t>            </a:t>
                      </a:r>
                      <a:r>
                        <a:rPr lang="en-GB" sz="2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Do not agree anything easil</a:t>
                      </a:r>
                      <a:r>
                        <a:rPr lang="en-GB" sz="2200" baseline="0" dirty="0" smtClean="0"/>
                        <a:t>y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en-GB" sz="2200" baseline="0" dirty="0" smtClean="0"/>
                        <a:t>            </a:t>
                      </a:r>
                      <a:r>
                        <a:rPr lang="en-GB" sz="2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Seek legal advice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en-GB" sz="2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- Speak your mind</a:t>
                      </a:r>
                      <a:endParaRPr lang="en-GB" sz="22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3" descr="\\clfb-hq-fs2\users\conference\My Pictures\contract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3764990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5484" cy="1008112"/>
          </a:xfrm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of Interpersonal 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Skills Answers </a:t>
            </a:r>
            <a:endParaRPr lang="en-GB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323528" y="5877272"/>
            <a:ext cx="3888432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Sales representative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3195912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143000"/>
          </a:xfrm>
          <a:solidFill>
            <a:srgbClr val="92D050"/>
          </a:solidFill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en-GB" dirty="0" smtClean="0"/>
              <a:t>What are Strengths and Weaknesses?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95" b="20353"/>
          <a:stretch/>
        </p:blipFill>
        <p:spPr bwMode="auto">
          <a:xfrm>
            <a:off x="1709738" y="2280558"/>
            <a:ext cx="6431042" cy="3524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1412776"/>
            <a:ext cx="8928992" cy="9541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Certain characteristics or personality qualities that help you to be successful in work or life in general</a:t>
            </a:r>
            <a:endParaRPr lang="en-GB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07504" y="5805264"/>
            <a:ext cx="8928992" cy="9541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Certain characteristics or personality qualities </a:t>
            </a:r>
            <a:r>
              <a:rPr lang="en-GB" sz="2800" dirty="0" smtClean="0"/>
              <a:t>that do not help one to be successful at work or in life general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392130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67544" y="188640"/>
            <a:ext cx="8280920" cy="2016224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Lesson Outcome:</a:t>
            </a:r>
            <a:br>
              <a:rPr lang="en-GB" dirty="0" smtClean="0"/>
            </a:br>
            <a:r>
              <a:rPr lang="en-GB" b="1" dirty="0" smtClean="0"/>
              <a:t> </a:t>
            </a:r>
            <a:r>
              <a:rPr lang="en-GB" dirty="0" smtClean="0"/>
              <a:t>To help you develop an awareness of personal skills and their uses</a:t>
            </a:r>
            <a:endParaRPr lang="en-GB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096" y="4005064"/>
            <a:ext cx="4751737" cy="2714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721804" y="242088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Do Now Task: Write down all the interpersonal skills you can think of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817834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omnicor.co.za/wp-content/themes/rt_quantive_wp/images/page-template/headers/skills-audit-head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8417945" cy="4392488"/>
          </a:xfrm>
          <a:prstGeom prst="rect">
            <a:avLst/>
          </a:prstGeom>
          <a:noFill/>
          <a:ln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19146" y="260648"/>
            <a:ext cx="8506497" cy="1143000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7200" dirty="0" smtClean="0"/>
              <a:t>Personal Skills Audit</a:t>
            </a:r>
            <a:endParaRPr lang="en-GB" sz="7200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6165304"/>
            <a:ext cx="8640960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/>
              <a:t>Complete the Skills Audit Task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81628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1520" y="116632"/>
            <a:ext cx="8640960" cy="830997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 </a:t>
            </a:r>
            <a:r>
              <a:rPr lang="en-US" sz="4800" b="1" dirty="0" smtClean="0"/>
              <a:t>SKILLS AUDIT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51520" y="980728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r>
              <a:rPr lang="en-US" b="1" dirty="0" smtClean="0"/>
              <a:t>				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51520" y="1052736"/>
          <a:ext cx="8568953" cy="670560"/>
        </p:xfrm>
        <a:graphic>
          <a:graphicData uri="http://schemas.openxmlformats.org/drawingml/2006/table">
            <a:tbl>
              <a:tblPr/>
              <a:tblGrid>
                <a:gridCol w="648072"/>
                <a:gridCol w="2592288"/>
                <a:gridCol w="2910876"/>
                <a:gridCol w="2417717"/>
              </a:tblGrid>
              <a:tr h="648072">
                <a:tc>
                  <a:txBody>
                    <a:bodyPr/>
                    <a:lstStyle/>
                    <a:p>
                      <a:r>
                        <a:rPr lang="en-US" dirty="0" smtClean="0"/>
                        <a:t> </a:t>
                      </a:r>
                      <a:r>
                        <a:rPr lang="en-US" b="1" dirty="0" smtClean="0"/>
                        <a:t>KEY 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</a:t>
                      </a:r>
                      <a:r>
                        <a:rPr lang="en-US" b="1" dirty="0" smtClean="0"/>
                        <a:t>-Weakness I really need to work on this.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</a:t>
                      </a:r>
                      <a:r>
                        <a:rPr lang="en-US" b="1" dirty="0" smtClean="0"/>
                        <a:t>-Neutral  Not entirely sure – I could still improve.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</a:t>
                      </a:r>
                      <a:r>
                        <a:rPr lang="en-US" b="1" dirty="0" smtClean="0"/>
                        <a:t>-Strength – I’m really confident I can do this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251521" y="1844825"/>
          <a:ext cx="8568951" cy="5122814"/>
        </p:xfrm>
        <a:graphic>
          <a:graphicData uri="http://schemas.openxmlformats.org/drawingml/2006/table">
            <a:tbl>
              <a:tblPr firstRow="1" bandRow="1"/>
              <a:tblGrid>
                <a:gridCol w="7056780"/>
                <a:gridCol w="504057"/>
                <a:gridCol w="504057"/>
                <a:gridCol w="504057"/>
              </a:tblGrid>
              <a:tr h="478988">
                <a:tc gridSpan="4">
                  <a:txBody>
                    <a:bodyPr/>
                    <a:lstStyle/>
                    <a:p>
                      <a:r>
                        <a:rPr lang="en-GB" sz="2000" b="1" dirty="0" smtClean="0"/>
                        <a:t>Time and Self Management</a:t>
                      </a:r>
                      <a:endParaRPr lang="en-US" sz="2000" b="1" dirty="0"/>
                    </a:p>
                  </a:txBody>
                  <a:tcPr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16121"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I am able to</a:t>
                      </a: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organise</a:t>
                      </a: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my time so that I comfortably meet all my deadlines</a:t>
                      </a:r>
                    </a:p>
                    <a:p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Time management</a:t>
                      </a: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endParaRPr lang="en-US" sz="24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762187"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I know exactly where to go for </a:t>
                      </a:r>
                      <a:r>
                        <a:rPr lang="en-US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help and support </a:t>
                      </a: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if I have difficulty completing a task 	(</a:t>
                      </a: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confidence to seek help and support</a:t>
                      </a: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762187"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I keep a diary or calendar so that I always know when I </a:t>
                      </a: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keep appointments</a:t>
                      </a:r>
                      <a:r>
                        <a:rPr lang="en-US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and key dates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68823"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I </a:t>
                      </a:r>
                      <a:r>
                        <a:rPr lang="en-US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arrive on time </a:t>
                      </a: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for classes, appointments and meetings (</a:t>
                      </a: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Punctuality</a:t>
                      </a: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762187"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I am aware of the things that cause me to waste time and am able to avoid them when I have work to complete  (</a:t>
                      </a: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Time management</a:t>
                      </a: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974042"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I have future targets in mind regarding my education (and career) and use these to help me focus on current tasks (</a:t>
                      </a: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Plan ahead</a:t>
                      </a: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51520" y="1700808"/>
          <a:ext cx="8640962" cy="4998720"/>
        </p:xfrm>
        <a:graphic>
          <a:graphicData uri="http://schemas.openxmlformats.org/drawingml/2006/table">
            <a:tbl>
              <a:tblPr firstRow="1" bandRow="1"/>
              <a:tblGrid>
                <a:gridCol w="7116080"/>
                <a:gridCol w="508294"/>
                <a:gridCol w="508294"/>
                <a:gridCol w="508294"/>
              </a:tblGrid>
              <a:tr h="360041">
                <a:tc gridSpan="4">
                  <a:txBody>
                    <a:bodyPr/>
                    <a:lstStyle/>
                    <a:p>
                      <a:r>
                        <a:rPr lang="en-GB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Critical Thinking and Problem Solving</a:t>
                      </a:r>
                      <a:endParaRPr lang="en-US" sz="2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28068"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 am able to use different methods for investigating a problem  such as considering different points of view or options. (</a:t>
                      </a: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Pull resources together</a:t>
                      </a: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626257"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 am able to consider a range of alternative solutions to a problem and predict the best one in a given situation. (</a:t>
                      </a: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Make decisions</a:t>
                      </a: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626257"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 am able to break down a complex problem (e.g. a work task, challenge in life) into simple parts (</a:t>
                      </a: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Problem solving skills</a:t>
                      </a: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58896"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 am able to work with others to solve problems  (</a:t>
                      </a: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Team worker</a:t>
                      </a: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24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626257"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 know how to find out what is expected of me in a particular work task or  challenging situation in life. (</a:t>
                      </a: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Use initiative</a:t>
                      </a: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endParaRPr lang="en-US" sz="24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87683">
                <a:tc gridSpan="4">
                  <a:txBody>
                    <a:bodyPr/>
                    <a:lstStyle/>
                    <a:p>
                      <a:r>
                        <a:rPr lang="en-GB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Numeracy</a:t>
                      </a:r>
                      <a:endParaRPr lang="en-US" sz="2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6262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 am confident that I have the mathematical and statistical skills needed to succeed at work and in life (</a:t>
                      </a: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Maths skills</a:t>
                      </a: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6280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 am able to interpret information presented in graphs, charts, tables and diagrams. (</a:t>
                      </a: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Graphicacy</a:t>
                      </a: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24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51520" y="980728"/>
          <a:ext cx="8640961" cy="670560"/>
        </p:xfrm>
        <a:graphic>
          <a:graphicData uri="http://schemas.openxmlformats.org/drawingml/2006/table">
            <a:tbl>
              <a:tblPr/>
              <a:tblGrid>
                <a:gridCol w="653518"/>
                <a:gridCol w="2614072"/>
                <a:gridCol w="2935337"/>
                <a:gridCol w="2438034"/>
              </a:tblGrid>
              <a:tr h="648072">
                <a:tc>
                  <a:txBody>
                    <a:bodyPr/>
                    <a:lstStyle/>
                    <a:p>
                      <a:r>
                        <a:rPr lang="en-US" dirty="0" smtClean="0"/>
                        <a:t> </a:t>
                      </a:r>
                      <a:r>
                        <a:rPr lang="en-US" b="1" dirty="0" smtClean="0"/>
                        <a:t>KEY 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</a:t>
                      </a:r>
                      <a:r>
                        <a:rPr lang="en-US" b="1" dirty="0" smtClean="0"/>
                        <a:t>-Weakness. I really need to work on this.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</a:t>
                      </a:r>
                      <a:r>
                        <a:rPr lang="en-US" b="1" dirty="0" smtClean="0"/>
                        <a:t>-Neutral  (Not entirely sure) . I could still improve.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</a:t>
                      </a:r>
                      <a:r>
                        <a:rPr lang="en-US" b="1" dirty="0" smtClean="0"/>
                        <a:t>-Strength . I’m really confident I can do this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51520" y="76061"/>
            <a:ext cx="8640960" cy="830997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 </a:t>
            </a:r>
            <a:r>
              <a:rPr lang="en-US" sz="4800" b="1" dirty="0" smtClean="0"/>
              <a:t>SKILLS AUDIT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51521" y="1844825"/>
          <a:ext cx="8568950" cy="4824534"/>
        </p:xfrm>
        <a:graphic>
          <a:graphicData uri="http://schemas.openxmlformats.org/drawingml/2006/table">
            <a:tbl>
              <a:tblPr firstRow="1" bandRow="1"/>
              <a:tblGrid>
                <a:gridCol w="7056779"/>
                <a:gridCol w="504057"/>
                <a:gridCol w="504057"/>
                <a:gridCol w="504057"/>
              </a:tblGrid>
              <a:tr h="620442">
                <a:tc gridSpan="4">
                  <a:txBody>
                    <a:bodyPr/>
                    <a:lstStyle/>
                    <a:p>
                      <a:r>
                        <a:rPr lang="en-GB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Verbal</a:t>
                      </a:r>
                      <a:r>
                        <a:rPr lang="en-GB" sz="20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Communication</a:t>
                      </a:r>
                      <a:endParaRPr lang="en-US" sz="2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919774"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 group discussions, I listen to others and I value and respond to their contribution even if I do not agree. (</a:t>
                      </a: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Listener, Tolerant</a:t>
                      </a: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919774"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 am confident that I can contribute ideas and opinions to a group discussion. (</a:t>
                      </a: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Make contributions in a group</a:t>
                      </a: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919774"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 think of relevant follow-up questions as people are speaking and ask them once they have finished . (</a:t>
                      </a: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Take and give turns in a conversation</a:t>
                      </a: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25585"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 am </a:t>
                      </a: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confident explaining new concepts and ideas </a:t>
                      </a: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 other people </a:t>
                      </a:r>
                      <a:endParaRPr lang="en-US" sz="24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919185"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 would be confident in </a:t>
                      </a: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giving a presentation or making a speech </a:t>
                      </a: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 front of other young people of my age</a:t>
                      </a:r>
                      <a:endParaRPr lang="en-US" sz="24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51520" y="1052736"/>
          <a:ext cx="8568953" cy="670560"/>
        </p:xfrm>
        <a:graphic>
          <a:graphicData uri="http://schemas.openxmlformats.org/drawingml/2006/table">
            <a:tbl>
              <a:tblPr/>
              <a:tblGrid>
                <a:gridCol w="648072"/>
                <a:gridCol w="2592288"/>
                <a:gridCol w="2910876"/>
                <a:gridCol w="2417717"/>
              </a:tblGrid>
              <a:tr h="648072">
                <a:tc>
                  <a:txBody>
                    <a:bodyPr/>
                    <a:lstStyle/>
                    <a:p>
                      <a:r>
                        <a:rPr lang="en-US" dirty="0" smtClean="0"/>
                        <a:t> </a:t>
                      </a:r>
                      <a:r>
                        <a:rPr lang="en-US" b="1" dirty="0" smtClean="0"/>
                        <a:t>KEY 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</a:t>
                      </a:r>
                      <a:r>
                        <a:rPr lang="en-US" b="1" dirty="0" smtClean="0"/>
                        <a:t>-Weakness I really need to work on this.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</a:t>
                      </a:r>
                      <a:r>
                        <a:rPr lang="en-US" b="1" dirty="0" smtClean="0"/>
                        <a:t>-Neutral  Not entirely sure – I could still improve.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</a:t>
                      </a:r>
                      <a:r>
                        <a:rPr lang="en-US" b="1" dirty="0" smtClean="0"/>
                        <a:t>-Strength – I’m really confident I can do this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51520" y="146407"/>
            <a:ext cx="8568952" cy="830997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 </a:t>
            </a:r>
            <a:r>
              <a:rPr lang="en-US" sz="4800" b="1" dirty="0" smtClean="0"/>
              <a:t>SKILLS AUDIT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0895455"/>
              </p:ext>
            </p:extLst>
          </p:nvPr>
        </p:nvGraphicFramePr>
        <p:xfrm>
          <a:off x="251520" y="1676400"/>
          <a:ext cx="8640962" cy="4990680"/>
        </p:xfrm>
        <a:graphic>
          <a:graphicData uri="http://schemas.openxmlformats.org/drawingml/2006/table">
            <a:tbl>
              <a:tblPr firstRow="1" bandRow="1"/>
              <a:tblGrid>
                <a:gridCol w="7116080"/>
                <a:gridCol w="508294"/>
                <a:gridCol w="508294"/>
                <a:gridCol w="508294"/>
              </a:tblGrid>
              <a:tr h="360041">
                <a:tc gridSpan="4">
                  <a:txBody>
                    <a:bodyPr/>
                    <a:lstStyle/>
                    <a:p>
                      <a:r>
                        <a:rPr lang="en-GB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Written</a:t>
                      </a:r>
                      <a:r>
                        <a:rPr lang="en-GB" sz="20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communication</a:t>
                      </a:r>
                      <a:endParaRPr lang="en-US" sz="2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36280"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 am confident that I can structure an assignment in paragraphs in order to communicate my ideas effectively’.  (</a:t>
                      </a: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Writing</a:t>
                      </a: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paragraphs)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 am confident that my written work has no grammatical, punctuation and spelling errors before I submit it  (</a:t>
                      </a: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Grammar skills</a:t>
                      </a: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 am confident that I know the correct format and style for formal letters and documents, such as covering letters and CVs. (</a:t>
                      </a: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Writing skills</a:t>
                      </a: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588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I am able to produce useful and meaningful written notes from a speech or presentation that capture the key points . (</a:t>
                      </a: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Note making</a:t>
                      </a: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87683">
                <a:tc gridSpan="4">
                  <a:txBody>
                    <a:bodyPr/>
                    <a:lstStyle/>
                    <a:p>
                      <a:r>
                        <a:rPr lang="en-GB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Information</a:t>
                      </a:r>
                      <a:r>
                        <a:rPr lang="en-GB" sz="20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and Literacy Reading</a:t>
                      </a:r>
                      <a:endParaRPr lang="en-US" sz="2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318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 think about what I need to find out before I start reading (</a:t>
                      </a:r>
                      <a:r>
                        <a:rPr lang="en-US" sz="16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Reading skills</a:t>
                      </a: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6280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 make useful, easy to follow notes while I am finding information for an assignment or project (</a:t>
                      </a:r>
                      <a:r>
                        <a:rPr lang="en-US" sz="16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Writing notes</a:t>
                      </a: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6280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 can identify the points in a text which convey the author’s main arguments and supporting examples and references (</a:t>
                      </a:r>
                      <a:r>
                        <a:rPr lang="en-US" sz="16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Extract information</a:t>
                      </a: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51520" y="908720"/>
          <a:ext cx="8640961" cy="670560"/>
        </p:xfrm>
        <a:graphic>
          <a:graphicData uri="http://schemas.openxmlformats.org/drawingml/2006/table">
            <a:tbl>
              <a:tblPr/>
              <a:tblGrid>
                <a:gridCol w="653518"/>
                <a:gridCol w="2614072"/>
                <a:gridCol w="2935337"/>
                <a:gridCol w="2438034"/>
              </a:tblGrid>
              <a:tr h="648072">
                <a:tc>
                  <a:txBody>
                    <a:bodyPr/>
                    <a:lstStyle/>
                    <a:p>
                      <a:r>
                        <a:rPr lang="en-US" dirty="0" smtClean="0"/>
                        <a:t> </a:t>
                      </a:r>
                      <a:r>
                        <a:rPr lang="en-US" b="1" dirty="0" smtClean="0"/>
                        <a:t>KEY 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</a:t>
                      </a:r>
                      <a:r>
                        <a:rPr lang="en-US" b="1" dirty="0" smtClean="0"/>
                        <a:t>-Weakness. I really need to work on this.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</a:t>
                      </a:r>
                      <a:r>
                        <a:rPr lang="en-US" b="1" dirty="0" smtClean="0"/>
                        <a:t>-Neutral  (Not entirely sure) . I could still improve.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</a:t>
                      </a:r>
                      <a:r>
                        <a:rPr lang="en-US" b="1" dirty="0" smtClean="0"/>
                        <a:t>-Strength . I’m really confident I can do this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51520" y="61175"/>
            <a:ext cx="8712968" cy="830997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 </a:t>
            </a:r>
            <a:r>
              <a:rPr lang="en-US" sz="4800" b="1" dirty="0" smtClean="0"/>
              <a:t>SKILLS AUDIT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12968" cy="850106"/>
          </a:xfrm>
          <a:solidFill>
            <a:srgbClr val="92D050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en-GB" sz="4800" dirty="0" smtClean="0">
                <a:solidFill>
                  <a:srgbClr val="00B050"/>
                </a:solidFill>
              </a:rPr>
              <a:t>Strengths</a:t>
            </a:r>
            <a:r>
              <a:rPr lang="en-GB" sz="4800" dirty="0" smtClean="0"/>
              <a:t> and </a:t>
            </a:r>
            <a:r>
              <a:rPr lang="en-GB" sz="4800" dirty="0" smtClean="0">
                <a:solidFill>
                  <a:srgbClr val="FF0000"/>
                </a:solidFill>
              </a:rPr>
              <a:t>Weaknesses</a:t>
            </a:r>
            <a:endParaRPr lang="en-GB" sz="4800" dirty="0">
              <a:solidFill>
                <a:srgbClr val="FF0000"/>
              </a:solidFill>
            </a:endParaRPr>
          </a:p>
        </p:txBody>
      </p:sp>
      <p:sp>
        <p:nvSpPr>
          <p:cNvPr id="4" name="Flowchart: Connector 3"/>
          <p:cNvSpPr/>
          <p:nvPr/>
        </p:nvSpPr>
        <p:spPr>
          <a:xfrm>
            <a:off x="395536" y="1556792"/>
            <a:ext cx="4032448" cy="4680520"/>
          </a:xfrm>
          <a:prstGeom prst="flowChartConnector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Flowchart: Connector 4"/>
          <p:cNvSpPr/>
          <p:nvPr/>
        </p:nvSpPr>
        <p:spPr>
          <a:xfrm>
            <a:off x="4644008" y="1556792"/>
            <a:ext cx="4032448" cy="4680520"/>
          </a:xfrm>
          <a:prstGeom prst="flowChartConnector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115616" y="2132856"/>
            <a:ext cx="237626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1: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2: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3: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4: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64088" y="2132856"/>
            <a:ext cx="237626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1: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2: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3: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4: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15616" y="1052736"/>
            <a:ext cx="2736304" cy="400110"/>
          </a:xfrm>
          <a:prstGeom prst="rect">
            <a:avLst/>
          </a:prstGeom>
          <a:solidFill>
            <a:srgbClr val="00FF00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Strengths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5364088" y="1052736"/>
            <a:ext cx="2736304" cy="400110"/>
          </a:xfrm>
          <a:prstGeom prst="rect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Weaknesses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179512" y="6309320"/>
            <a:ext cx="8784976" cy="4001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Use the skills audit results to write a </a:t>
            </a:r>
            <a:r>
              <a:rPr lang="en-GB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list </a:t>
            </a:r>
            <a:r>
              <a:rPr lang="en-GB" sz="2000" dirty="0" smtClean="0"/>
              <a:t>of your strengths and weaknesses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19256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/>
      <p:bldP spid="7" grpId="0"/>
      <p:bldP spid="8" grpId="0" animBg="1"/>
      <p:bldP spid="9" grpId="0" animBg="1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124744"/>
            <a:ext cx="8749480" cy="52937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600" dirty="0" smtClean="0">
                <a:solidFill>
                  <a:srgbClr val="FF0000"/>
                </a:solidFill>
              </a:rPr>
              <a:t>Playful </a:t>
            </a:r>
            <a:r>
              <a:rPr lang="en-GB" sz="2600" dirty="0" smtClean="0">
                <a:solidFill>
                  <a:srgbClr val="0000FF"/>
                </a:solidFill>
              </a:rPr>
              <a:t>listener </a:t>
            </a:r>
            <a:r>
              <a:rPr lang="en-GB" sz="2600" dirty="0" smtClean="0">
                <a:solidFill>
                  <a:srgbClr val="FF0000"/>
                </a:solidFill>
              </a:rPr>
              <a:t>forgetful </a:t>
            </a:r>
            <a:r>
              <a:rPr lang="en-GB" sz="2600" dirty="0" smtClean="0">
                <a:solidFill>
                  <a:srgbClr val="0000FF"/>
                </a:solidFill>
              </a:rPr>
              <a:t>confident </a:t>
            </a:r>
            <a:r>
              <a:rPr lang="en-GB" sz="2600" dirty="0" smtClean="0">
                <a:solidFill>
                  <a:srgbClr val="FF0000"/>
                </a:solidFill>
              </a:rPr>
              <a:t>unpredictable </a:t>
            </a:r>
            <a:r>
              <a:rPr lang="en-GB" sz="2600" dirty="0" smtClean="0">
                <a:solidFill>
                  <a:srgbClr val="0000FF"/>
                </a:solidFill>
              </a:rPr>
              <a:t>sociable </a:t>
            </a:r>
            <a:r>
              <a:rPr lang="en-GB" sz="2600" dirty="0" smtClean="0">
                <a:solidFill>
                  <a:srgbClr val="FF0000"/>
                </a:solidFill>
              </a:rPr>
              <a:t>shy</a:t>
            </a:r>
            <a:r>
              <a:rPr lang="en-GB" sz="2600" dirty="0" smtClean="0">
                <a:solidFill>
                  <a:srgbClr val="0000FF"/>
                </a:solidFill>
              </a:rPr>
              <a:t> funny </a:t>
            </a:r>
            <a:r>
              <a:rPr lang="en-GB" sz="2600" dirty="0" smtClean="0">
                <a:solidFill>
                  <a:srgbClr val="FF0000"/>
                </a:solidFill>
              </a:rPr>
              <a:t>disorganised </a:t>
            </a:r>
            <a:r>
              <a:rPr lang="en-GB" sz="2600" dirty="0" smtClean="0">
                <a:solidFill>
                  <a:srgbClr val="0000FF"/>
                </a:solidFill>
              </a:rPr>
              <a:t>cheerful </a:t>
            </a:r>
            <a:r>
              <a:rPr lang="en-GB" sz="2600" dirty="0" smtClean="0">
                <a:solidFill>
                  <a:srgbClr val="FF0000"/>
                </a:solidFill>
              </a:rPr>
              <a:t>messy </a:t>
            </a:r>
            <a:r>
              <a:rPr lang="en-GB" sz="2600" dirty="0" smtClean="0">
                <a:solidFill>
                  <a:srgbClr val="0000FF"/>
                </a:solidFill>
              </a:rPr>
              <a:t>talker </a:t>
            </a:r>
            <a:r>
              <a:rPr lang="en-GB" sz="2600" dirty="0" smtClean="0">
                <a:solidFill>
                  <a:srgbClr val="00B050"/>
                </a:solidFill>
              </a:rPr>
              <a:t>lively</a:t>
            </a:r>
            <a:r>
              <a:rPr lang="en-GB" sz="2600" dirty="0" smtClean="0">
                <a:solidFill>
                  <a:srgbClr val="0000FF"/>
                </a:solidFill>
              </a:rPr>
              <a:t> positive </a:t>
            </a:r>
            <a:r>
              <a:rPr lang="en-GB" sz="2600" dirty="0" smtClean="0">
                <a:solidFill>
                  <a:srgbClr val="FF0000"/>
                </a:solidFill>
              </a:rPr>
              <a:t>loud </a:t>
            </a:r>
            <a:r>
              <a:rPr lang="en-GB" sz="2600" dirty="0" smtClean="0">
                <a:solidFill>
                  <a:srgbClr val="0000FF"/>
                </a:solidFill>
              </a:rPr>
              <a:t>adventurous </a:t>
            </a:r>
            <a:r>
              <a:rPr lang="en-GB" sz="2600" dirty="0" smtClean="0">
                <a:solidFill>
                  <a:srgbClr val="FF0000"/>
                </a:solidFill>
              </a:rPr>
              <a:t>restless</a:t>
            </a:r>
            <a:r>
              <a:rPr lang="en-GB" sz="2600" dirty="0" smtClean="0">
                <a:solidFill>
                  <a:srgbClr val="0000FF"/>
                </a:solidFill>
              </a:rPr>
              <a:t> strong-willed </a:t>
            </a:r>
            <a:r>
              <a:rPr lang="en-GB" sz="2600" dirty="0" smtClean="0">
                <a:solidFill>
                  <a:srgbClr val="FF0000"/>
                </a:solidFill>
              </a:rPr>
              <a:t>reserved</a:t>
            </a:r>
            <a:r>
              <a:rPr lang="en-GB" sz="2600" dirty="0" smtClean="0">
                <a:solidFill>
                  <a:srgbClr val="0000FF"/>
                </a:solidFill>
              </a:rPr>
              <a:t> competitive </a:t>
            </a:r>
            <a:r>
              <a:rPr lang="en-GB" sz="2600" dirty="0" smtClean="0">
                <a:solidFill>
                  <a:srgbClr val="FF0000"/>
                </a:solidFill>
              </a:rPr>
              <a:t>too-frank </a:t>
            </a:r>
            <a:r>
              <a:rPr lang="en-GB" sz="2600" dirty="0" smtClean="0">
                <a:solidFill>
                  <a:srgbClr val="00B050"/>
                </a:solidFill>
              </a:rPr>
              <a:t>diplomatic</a:t>
            </a:r>
            <a:r>
              <a:rPr lang="en-GB" sz="2600" dirty="0" smtClean="0">
                <a:solidFill>
                  <a:srgbClr val="FF0000"/>
                </a:solidFill>
              </a:rPr>
              <a:t> </a:t>
            </a:r>
            <a:r>
              <a:rPr lang="en-GB" sz="2600" dirty="0" smtClean="0">
                <a:solidFill>
                  <a:srgbClr val="0000FF"/>
                </a:solidFill>
              </a:rPr>
              <a:t>resourceful </a:t>
            </a:r>
            <a:r>
              <a:rPr lang="en-GB" sz="2600" dirty="0" smtClean="0">
                <a:solidFill>
                  <a:srgbClr val="FF0000"/>
                </a:solidFill>
              </a:rPr>
              <a:t>unaffectionate</a:t>
            </a:r>
            <a:r>
              <a:rPr lang="en-GB" sz="2600" dirty="0" smtClean="0">
                <a:solidFill>
                  <a:srgbClr val="0000FF"/>
                </a:solidFill>
              </a:rPr>
              <a:t> self-reliant </a:t>
            </a:r>
            <a:r>
              <a:rPr lang="en-GB" sz="2600" dirty="0" smtClean="0">
                <a:solidFill>
                  <a:srgbClr val="FF0000"/>
                </a:solidFill>
              </a:rPr>
              <a:t>headstrong</a:t>
            </a:r>
            <a:r>
              <a:rPr lang="en-GB" sz="2600" dirty="0" smtClean="0">
                <a:solidFill>
                  <a:srgbClr val="0000FF"/>
                </a:solidFill>
              </a:rPr>
              <a:t> daring </a:t>
            </a:r>
            <a:r>
              <a:rPr lang="en-GB" sz="2600" dirty="0" smtClean="0">
                <a:solidFill>
                  <a:srgbClr val="FF0000"/>
                </a:solidFill>
              </a:rPr>
              <a:t>argumentative</a:t>
            </a:r>
            <a:r>
              <a:rPr lang="en-GB" sz="2600" dirty="0" smtClean="0">
                <a:solidFill>
                  <a:srgbClr val="0000FF"/>
                </a:solidFill>
              </a:rPr>
              <a:t> outspoken </a:t>
            </a:r>
            <a:r>
              <a:rPr lang="en-GB" sz="2600" dirty="0" smtClean="0">
                <a:solidFill>
                  <a:srgbClr val="FF0000"/>
                </a:solidFill>
              </a:rPr>
              <a:t>nervy </a:t>
            </a:r>
            <a:r>
              <a:rPr lang="en-GB" sz="2600" dirty="0" smtClean="0">
                <a:solidFill>
                  <a:srgbClr val="0000FF"/>
                </a:solidFill>
              </a:rPr>
              <a:t>independent </a:t>
            </a:r>
            <a:r>
              <a:rPr lang="en-GB" sz="2600" dirty="0" smtClean="0">
                <a:solidFill>
                  <a:srgbClr val="FF0000"/>
                </a:solidFill>
              </a:rPr>
              <a:t>tactless</a:t>
            </a:r>
            <a:r>
              <a:rPr lang="en-GB" sz="2600" dirty="0" smtClean="0">
                <a:solidFill>
                  <a:srgbClr val="0000FF"/>
                </a:solidFill>
              </a:rPr>
              <a:t> decisive </a:t>
            </a:r>
            <a:r>
              <a:rPr lang="en-GB" sz="2600" dirty="0" smtClean="0">
                <a:solidFill>
                  <a:srgbClr val="00B050"/>
                </a:solidFill>
              </a:rPr>
              <a:t>considerate</a:t>
            </a:r>
            <a:r>
              <a:rPr lang="en-GB" sz="2600" dirty="0" smtClean="0">
                <a:solidFill>
                  <a:srgbClr val="0000FF"/>
                </a:solidFill>
              </a:rPr>
              <a:t> </a:t>
            </a:r>
            <a:r>
              <a:rPr lang="en-GB" sz="2600" dirty="0" smtClean="0">
                <a:solidFill>
                  <a:srgbClr val="FF0000"/>
                </a:solidFill>
              </a:rPr>
              <a:t>domineering </a:t>
            </a:r>
            <a:r>
              <a:rPr lang="en-GB" sz="2600" dirty="0" smtClean="0">
                <a:solidFill>
                  <a:srgbClr val="0000FF"/>
                </a:solidFill>
              </a:rPr>
              <a:t>respectful </a:t>
            </a:r>
            <a:r>
              <a:rPr lang="en-GB" sz="2600" dirty="0" smtClean="0">
                <a:solidFill>
                  <a:srgbClr val="FF0000"/>
                </a:solidFill>
              </a:rPr>
              <a:t>manipulative</a:t>
            </a:r>
            <a:r>
              <a:rPr lang="en-GB" sz="2600" dirty="0" smtClean="0">
                <a:solidFill>
                  <a:srgbClr val="0000FF"/>
                </a:solidFill>
              </a:rPr>
              <a:t> sensitive </a:t>
            </a:r>
            <a:r>
              <a:rPr lang="en-GB" sz="2600" dirty="0" smtClean="0">
                <a:solidFill>
                  <a:srgbClr val="FF0000"/>
                </a:solidFill>
              </a:rPr>
              <a:t>insecure </a:t>
            </a:r>
            <a:r>
              <a:rPr lang="en-GB" sz="2600" dirty="0" smtClean="0">
                <a:solidFill>
                  <a:srgbClr val="0000FF"/>
                </a:solidFill>
              </a:rPr>
              <a:t>orderly methodical </a:t>
            </a:r>
            <a:r>
              <a:rPr lang="en-GB" sz="2600" dirty="0" smtClean="0">
                <a:solidFill>
                  <a:srgbClr val="FF0000"/>
                </a:solidFill>
              </a:rPr>
              <a:t>negative</a:t>
            </a:r>
            <a:r>
              <a:rPr lang="en-GB" sz="2600" dirty="0" smtClean="0">
                <a:solidFill>
                  <a:srgbClr val="0000FF"/>
                </a:solidFill>
              </a:rPr>
              <a:t> behaved </a:t>
            </a:r>
            <a:r>
              <a:rPr lang="en-GB" sz="2600" dirty="0" smtClean="0">
                <a:solidFill>
                  <a:srgbClr val="FF0000"/>
                </a:solidFill>
              </a:rPr>
              <a:t>loner </a:t>
            </a:r>
            <a:r>
              <a:rPr lang="en-GB" sz="2600" dirty="0" smtClean="0">
                <a:solidFill>
                  <a:srgbClr val="0000FF"/>
                </a:solidFill>
              </a:rPr>
              <a:t>loyal </a:t>
            </a:r>
            <a:r>
              <a:rPr lang="en-GB" sz="2600" dirty="0" smtClean="0">
                <a:solidFill>
                  <a:srgbClr val="FF0000"/>
                </a:solidFill>
              </a:rPr>
              <a:t>revengeful </a:t>
            </a:r>
            <a:r>
              <a:rPr lang="en-GB" sz="2600" dirty="0" smtClean="0">
                <a:solidFill>
                  <a:srgbClr val="0000FF"/>
                </a:solidFill>
              </a:rPr>
              <a:t>perfectionist </a:t>
            </a:r>
            <a:r>
              <a:rPr lang="en-GB" sz="2600" dirty="0" smtClean="0">
                <a:solidFill>
                  <a:srgbClr val="FF0000"/>
                </a:solidFill>
              </a:rPr>
              <a:t>aimless</a:t>
            </a:r>
            <a:r>
              <a:rPr lang="en-GB" sz="2600" dirty="0" smtClean="0">
                <a:solidFill>
                  <a:srgbClr val="0000FF"/>
                </a:solidFill>
              </a:rPr>
              <a:t> flexible </a:t>
            </a:r>
            <a:r>
              <a:rPr lang="en-GB" sz="2600" dirty="0" smtClean="0">
                <a:solidFill>
                  <a:srgbClr val="FF0000"/>
                </a:solidFill>
              </a:rPr>
              <a:t>timid </a:t>
            </a:r>
            <a:r>
              <a:rPr lang="en-GB" sz="2600" dirty="0" smtClean="0">
                <a:solidFill>
                  <a:srgbClr val="0000FF"/>
                </a:solidFill>
              </a:rPr>
              <a:t>peaceful </a:t>
            </a:r>
            <a:r>
              <a:rPr lang="en-GB" sz="2600" dirty="0" smtClean="0">
                <a:solidFill>
                  <a:srgbClr val="FF0000"/>
                </a:solidFill>
              </a:rPr>
              <a:t>slow </a:t>
            </a:r>
            <a:r>
              <a:rPr lang="en-GB" sz="2600" dirty="0" smtClean="0">
                <a:solidFill>
                  <a:srgbClr val="0000FF"/>
                </a:solidFill>
              </a:rPr>
              <a:t>submissive </a:t>
            </a:r>
            <a:r>
              <a:rPr lang="en-GB" sz="2600" dirty="0" smtClean="0">
                <a:solidFill>
                  <a:srgbClr val="FF0000"/>
                </a:solidFill>
              </a:rPr>
              <a:t>lazy</a:t>
            </a:r>
            <a:r>
              <a:rPr lang="en-GB" sz="2600" dirty="0" smtClean="0">
                <a:solidFill>
                  <a:srgbClr val="0000FF"/>
                </a:solidFill>
              </a:rPr>
              <a:t> patient </a:t>
            </a:r>
            <a:r>
              <a:rPr lang="en-GB" sz="2600" dirty="0" smtClean="0">
                <a:solidFill>
                  <a:srgbClr val="FF0000"/>
                </a:solidFill>
              </a:rPr>
              <a:t>hesitant </a:t>
            </a:r>
            <a:r>
              <a:rPr lang="en-GB" sz="2600" dirty="0" smtClean="0">
                <a:solidFill>
                  <a:srgbClr val="0000FF"/>
                </a:solidFill>
              </a:rPr>
              <a:t>friendly </a:t>
            </a:r>
            <a:r>
              <a:rPr lang="en-GB" sz="2600" dirty="0" smtClean="0">
                <a:solidFill>
                  <a:srgbClr val="FF0000"/>
                </a:solidFill>
              </a:rPr>
              <a:t>moody </a:t>
            </a:r>
            <a:r>
              <a:rPr lang="en-GB" sz="2600" dirty="0" smtClean="0">
                <a:solidFill>
                  <a:srgbClr val="0000FF"/>
                </a:solidFill>
              </a:rPr>
              <a:t>inoffensive </a:t>
            </a:r>
            <a:r>
              <a:rPr lang="en-GB" sz="2600" dirty="0" smtClean="0">
                <a:solidFill>
                  <a:srgbClr val="FF0000"/>
                </a:solidFill>
              </a:rPr>
              <a:t>rash </a:t>
            </a:r>
            <a:r>
              <a:rPr lang="en-GB" sz="2600" dirty="0" smtClean="0">
                <a:solidFill>
                  <a:srgbClr val="0000FF"/>
                </a:solidFill>
              </a:rPr>
              <a:t>consistent </a:t>
            </a:r>
            <a:r>
              <a:rPr lang="en-GB" sz="2600" dirty="0" smtClean="0">
                <a:solidFill>
                  <a:srgbClr val="FF0000"/>
                </a:solidFill>
              </a:rPr>
              <a:t>headstrong </a:t>
            </a:r>
            <a:r>
              <a:rPr lang="en-GB" sz="2600" dirty="0" smtClean="0">
                <a:solidFill>
                  <a:srgbClr val="00B050"/>
                </a:solidFill>
              </a:rPr>
              <a:t>tolerant</a:t>
            </a:r>
            <a:r>
              <a:rPr lang="en-GB" sz="2600" dirty="0" smtClean="0">
                <a:solidFill>
                  <a:srgbClr val="0000FF"/>
                </a:solidFill>
              </a:rPr>
              <a:t> humorous </a:t>
            </a:r>
            <a:r>
              <a:rPr lang="en-GB" sz="2600" dirty="0" smtClean="0">
                <a:solidFill>
                  <a:srgbClr val="00B050"/>
                </a:solidFill>
              </a:rPr>
              <a:t>ambitious </a:t>
            </a:r>
            <a:r>
              <a:rPr lang="en-GB" sz="2600" dirty="0" smtClean="0">
                <a:solidFill>
                  <a:srgbClr val="FF0000"/>
                </a:solidFill>
              </a:rPr>
              <a:t>insubordinate </a:t>
            </a:r>
            <a:r>
              <a:rPr lang="en-GB" sz="2600" dirty="0" smtClean="0">
                <a:solidFill>
                  <a:srgbClr val="00B050"/>
                </a:solidFill>
              </a:rPr>
              <a:t>self-motivated </a:t>
            </a:r>
            <a:r>
              <a:rPr lang="en-GB" sz="2600" dirty="0" smtClean="0">
                <a:solidFill>
                  <a:srgbClr val="FF0000"/>
                </a:solidFill>
              </a:rPr>
              <a:t>inexperienced non co-operative </a:t>
            </a:r>
            <a:r>
              <a:rPr lang="en-GB" sz="2600" dirty="0" smtClean="0">
                <a:solidFill>
                  <a:srgbClr val="0000FF"/>
                </a:solidFill>
              </a:rPr>
              <a:t>team player </a:t>
            </a:r>
            <a:r>
              <a:rPr lang="en-GB" sz="2600" dirty="0" smtClean="0">
                <a:solidFill>
                  <a:srgbClr val="FF0000"/>
                </a:solidFill>
              </a:rPr>
              <a:t>co-operative </a:t>
            </a:r>
            <a:r>
              <a:rPr lang="en-GB" sz="2600" dirty="0" smtClean="0">
                <a:solidFill>
                  <a:srgbClr val="0000FF"/>
                </a:solidFill>
              </a:rPr>
              <a:t>take criticism </a:t>
            </a:r>
            <a:r>
              <a:rPr lang="en-GB" sz="2600" dirty="0" smtClean="0">
                <a:solidFill>
                  <a:srgbClr val="FF0000"/>
                </a:solidFill>
              </a:rPr>
              <a:t>punctual </a:t>
            </a:r>
            <a:r>
              <a:rPr lang="en-GB" sz="2600" dirty="0" smtClean="0">
                <a:solidFill>
                  <a:srgbClr val="00B050"/>
                </a:solidFill>
              </a:rPr>
              <a:t>self starter </a:t>
            </a:r>
            <a:r>
              <a:rPr lang="en-GB" sz="2600" dirty="0" smtClean="0">
                <a:solidFill>
                  <a:srgbClr val="FF0000"/>
                </a:solidFill>
              </a:rPr>
              <a:t>creative</a:t>
            </a:r>
            <a:endParaRPr lang="en-GB" sz="26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188640"/>
            <a:ext cx="8749480" cy="646331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Examples of Strengths and Weaknesses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96777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mindmason.com/Images/Interpersonal%20Skills%20Tile%2001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487"/>
          <a:stretch/>
        </p:blipFill>
        <p:spPr bwMode="auto">
          <a:xfrm>
            <a:off x="241470" y="260647"/>
            <a:ext cx="8651010" cy="1906681"/>
          </a:xfrm>
          <a:prstGeom prst="rect">
            <a:avLst/>
          </a:prstGeom>
          <a:solidFill>
            <a:srgbClr val="92D050"/>
          </a:solidFill>
          <a:ln>
            <a:solidFill>
              <a:srgbClr val="FF0000"/>
            </a:solidFill>
          </a:ln>
          <a:extLst/>
        </p:spPr>
      </p:pic>
      <p:sp>
        <p:nvSpPr>
          <p:cNvPr id="5" name="Rectangle 4"/>
          <p:cNvSpPr/>
          <p:nvPr/>
        </p:nvSpPr>
        <p:spPr>
          <a:xfrm>
            <a:off x="271158" y="2636912"/>
            <a:ext cx="8621322" cy="403187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GB" sz="3200" dirty="0"/>
              <a:t>The skills used by a person to </a:t>
            </a:r>
            <a:r>
              <a:rPr lang="en-GB" sz="3200" dirty="0" smtClean="0"/>
              <a:t>properly </a:t>
            </a:r>
            <a:r>
              <a:rPr lang="en-GB" sz="3200" dirty="0" smtClean="0">
                <a:solidFill>
                  <a:srgbClr val="FF0000"/>
                </a:solidFill>
              </a:rPr>
              <a:t>interact</a:t>
            </a:r>
            <a:r>
              <a:rPr lang="en-GB" sz="3200" dirty="0">
                <a:solidFill>
                  <a:srgbClr val="FF0000"/>
                </a:solidFill>
              </a:rPr>
              <a:t> with others</a:t>
            </a:r>
            <a:r>
              <a:rPr lang="en-GB" sz="3200" dirty="0"/>
              <a:t>. In the </a:t>
            </a:r>
            <a:r>
              <a:rPr lang="en-GB" sz="3200" dirty="0" smtClean="0"/>
              <a:t>workplace, </a:t>
            </a:r>
            <a:r>
              <a:rPr lang="en-GB" sz="3200" dirty="0"/>
              <a:t>the </a:t>
            </a:r>
            <a:r>
              <a:rPr lang="en-GB" sz="3200" dirty="0" smtClean="0"/>
              <a:t>term </a:t>
            </a:r>
            <a:r>
              <a:rPr lang="en-GB" sz="3200" dirty="0"/>
              <a:t>refers to an </a:t>
            </a:r>
            <a:r>
              <a:rPr lang="en-GB" sz="3200" dirty="0">
                <a:solidFill>
                  <a:srgbClr val="FF0000"/>
                </a:solidFill>
              </a:rPr>
              <a:t>employee's ability to get along with others</a:t>
            </a:r>
            <a:r>
              <a:rPr lang="en-GB" sz="3200" dirty="0"/>
              <a:t> while getting the job done. Interpersonal skills include everything from </a:t>
            </a:r>
            <a:r>
              <a:rPr lang="en-GB" sz="3200" dirty="0" smtClean="0">
                <a:solidFill>
                  <a:srgbClr val="FF0000"/>
                </a:solidFill>
              </a:rPr>
              <a:t>communication,</a:t>
            </a:r>
            <a:r>
              <a:rPr lang="en-GB" sz="3200" dirty="0" smtClean="0"/>
              <a:t>  </a:t>
            </a:r>
            <a:r>
              <a:rPr lang="en-GB" sz="3200" dirty="0">
                <a:solidFill>
                  <a:srgbClr val="FF0000"/>
                </a:solidFill>
              </a:rPr>
              <a:t>listening skills </a:t>
            </a:r>
            <a:r>
              <a:rPr lang="en-GB" sz="3200" dirty="0" smtClean="0"/>
              <a:t>and</a:t>
            </a:r>
            <a:r>
              <a:rPr lang="en-GB" sz="3200" dirty="0" smtClean="0">
                <a:solidFill>
                  <a:srgbClr val="FF0000"/>
                </a:solidFill>
              </a:rPr>
              <a:t> </a:t>
            </a:r>
            <a:r>
              <a:rPr lang="en-GB" sz="3200" dirty="0" smtClean="0"/>
              <a:t>having a </a:t>
            </a:r>
            <a:r>
              <a:rPr lang="en-GB" sz="3200" dirty="0" smtClean="0">
                <a:solidFill>
                  <a:srgbClr val="FF0000"/>
                </a:solidFill>
              </a:rPr>
              <a:t>positive attitude. </a:t>
            </a:r>
            <a:r>
              <a:rPr lang="en-GB" sz="3200" dirty="0" smtClean="0"/>
              <a:t>Good </a:t>
            </a:r>
            <a:r>
              <a:rPr lang="en-GB" sz="3200" dirty="0"/>
              <a:t>interpersonal skills are </a:t>
            </a:r>
            <a:r>
              <a:rPr lang="en-GB" sz="3200" dirty="0" smtClean="0"/>
              <a:t>a requirement for any employment opportunities.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739950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16632"/>
            <a:ext cx="8712968" cy="864096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en-US" b="1" dirty="0"/>
              <a:t>Employee of the month…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2492896"/>
            <a:ext cx="8605464" cy="4176464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McDonalds </a:t>
            </a:r>
            <a:r>
              <a:rPr lang="en-US" sz="3600" dirty="0"/>
              <a:t>/ Burger King</a:t>
            </a:r>
          </a:p>
          <a:p>
            <a:r>
              <a:rPr lang="en-US" sz="3600" dirty="0" smtClean="0"/>
              <a:t>JD Sports</a:t>
            </a:r>
            <a:endParaRPr lang="en-US" sz="3600" dirty="0"/>
          </a:p>
          <a:p>
            <a:r>
              <a:rPr lang="en-US" sz="3600" dirty="0" smtClean="0"/>
              <a:t>Jobcentre</a:t>
            </a:r>
            <a:endParaRPr lang="en-US" sz="3600" dirty="0"/>
          </a:p>
          <a:p>
            <a:r>
              <a:rPr lang="en-US" sz="3600" dirty="0" smtClean="0"/>
              <a:t>East Coast Trains</a:t>
            </a:r>
          </a:p>
          <a:p>
            <a:r>
              <a:rPr lang="en-US" sz="3600" dirty="0" smtClean="0"/>
              <a:t>Hospital</a:t>
            </a:r>
          </a:p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87016" y="1124744"/>
            <a:ext cx="8677472" cy="113877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400" b="1" dirty="0"/>
              <a:t>What </a:t>
            </a:r>
            <a:r>
              <a:rPr lang="en-US" sz="3400" b="1" dirty="0" smtClean="0"/>
              <a:t>interpersonal skills would </a:t>
            </a:r>
            <a:r>
              <a:rPr lang="en-US" sz="3400" b="1" dirty="0"/>
              <a:t>you look for in an employee of </a:t>
            </a:r>
            <a:r>
              <a:rPr lang="en-US" sz="3400" b="1" dirty="0" smtClean="0"/>
              <a:t>the month: </a:t>
            </a:r>
            <a:endParaRPr lang="en-GB" sz="34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2" t="5890" r="6653" b="10203"/>
          <a:stretch/>
        </p:blipFill>
        <p:spPr bwMode="auto">
          <a:xfrm>
            <a:off x="5220072" y="3212976"/>
            <a:ext cx="3577063" cy="3386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5288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2" grpId="0" animBg="1"/>
      <p:bldP spid="66563" grpId="0" build="p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hilobrow.com/wp-content/uploads/2012/03/employe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187274"/>
            <a:ext cx="3057525" cy="335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Up Arrow 3"/>
          <p:cNvSpPr/>
          <p:nvPr/>
        </p:nvSpPr>
        <p:spPr>
          <a:xfrm rot="2656889">
            <a:off x="5916868" y="2192205"/>
            <a:ext cx="320399" cy="661006"/>
          </a:xfrm>
          <a:prstGeom prst="up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Up Arrow 5"/>
          <p:cNvSpPr/>
          <p:nvPr/>
        </p:nvSpPr>
        <p:spPr>
          <a:xfrm rot="5400000">
            <a:off x="6099529" y="3588380"/>
            <a:ext cx="265418" cy="855988"/>
          </a:xfrm>
          <a:prstGeom prst="up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Up Arrow 6"/>
          <p:cNvSpPr/>
          <p:nvPr/>
        </p:nvSpPr>
        <p:spPr>
          <a:xfrm rot="13402109">
            <a:off x="2933644" y="5164298"/>
            <a:ext cx="320399" cy="623937"/>
          </a:xfrm>
          <a:prstGeom prst="up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Up Arrow 7"/>
          <p:cNvSpPr/>
          <p:nvPr/>
        </p:nvSpPr>
        <p:spPr>
          <a:xfrm rot="7626613">
            <a:off x="5837149" y="5103345"/>
            <a:ext cx="292165" cy="609357"/>
          </a:xfrm>
          <a:prstGeom prst="up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Up Arrow 8"/>
          <p:cNvSpPr/>
          <p:nvPr/>
        </p:nvSpPr>
        <p:spPr>
          <a:xfrm rot="18349922" flipH="1">
            <a:off x="2730755" y="2231922"/>
            <a:ext cx="316854" cy="770317"/>
          </a:xfrm>
          <a:prstGeom prst="up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Up Arrow 9"/>
          <p:cNvSpPr/>
          <p:nvPr/>
        </p:nvSpPr>
        <p:spPr>
          <a:xfrm rot="16200000">
            <a:off x="2703200" y="3569606"/>
            <a:ext cx="288033" cy="870913"/>
          </a:xfrm>
          <a:prstGeom prst="up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Up Arrow 10"/>
          <p:cNvSpPr/>
          <p:nvPr/>
        </p:nvSpPr>
        <p:spPr>
          <a:xfrm rot="10800000">
            <a:off x="4355976" y="5301208"/>
            <a:ext cx="320399" cy="631867"/>
          </a:xfrm>
          <a:prstGeom prst="up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Up Arrow 11"/>
          <p:cNvSpPr/>
          <p:nvPr/>
        </p:nvSpPr>
        <p:spPr>
          <a:xfrm>
            <a:off x="4284351" y="1844824"/>
            <a:ext cx="357666" cy="585504"/>
          </a:xfrm>
          <a:prstGeom prst="up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316507" y="116632"/>
            <a:ext cx="8640960" cy="769441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Employee of the Month Worksheet</a:t>
            </a:r>
            <a:endParaRPr lang="en-GB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40059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hilobrow.com/wp-content/uploads/2012/03/employe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187274"/>
            <a:ext cx="3057525" cy="335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Up Arrow 3"/>
          <p:cNvSpPr/>
          <p:nvPr/>
        </p:nvSpPr>
        <p:spPr>
          <a:xfrm rot="2656889">
            <a:off x="5916937" y="2192035"/>
            <a:ext cx="320399" cy="661204"/>
          </a:xfrm>
          <a:prstGeom prst="up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Up Arrow 5"/>
          <p:cNvSpPr/>
          <p:nvPr/>
        </p:nvSpPr>
        <p:spPr>
          <a:xfrm rot="5400000">
            <a:off x="6072038" y="3615868"/>
            <a:ext cx="320399" cy="855988"/>
          </a:xfrm>
          <a:prstGeom prst="up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Up Arrow 6"/>
          <p:cNvSpPr/>
          <p:nvPr/>
        </p:nvSpPr>
        <p:spPr>
          <a:xfrm rot="13402109">
            <a:off x="2900685" y="5151193"/>
            <a:ext cx="320399" cy="719932"/>
          </a:xfrm>
          <a:prstGeom prst="up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Up Arrow 7"/>
          <p:cNvSpPr/>
          <p:nvPr/>
        </p:nvSpPr>
        <p:spPr>
          <a:xfrm rot="7626613">
            <a:off x="5861835" y="5079581"/>
            <a:ext cx="320399" cy="747415"/>
          </a:xfrm>
          <a:prstGeom prst="up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Up Arrow 8"/>
          <p:cNvSpPr/>
          <p:nvPr/>
        </p:nvSpPr>
        <p:spPr>
          <a:xfrm rot="18349922" flipH="1">
            <a:off x="2767715" y="2304198"/>
            <a:ext cx="377108" cy="648330"/>
          </a:xfrm>
          <a:prstGeom prst="up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Up Arrow 9"/>
          <p:cNvSpPr/>
          <p:nvPr/>
        </p:nvSpPr>
        <p:spPr>
          <a:xfrm rot="16200000">
            <a:off x="2579005" y="3599780"/>
            <a:ext cx="320399" cy="798905"/>
          </a:xfrm>
          <a:prstGeom prst="up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Up Arrow 10"/>
          <p:cNvSpPr/>
          <p:nvPr/>
        </p:nvSpPr>
        <p:spPr>
          <a:xfrm rot="10800000">
            <a:off x="4394150" y="5245405"/>
            <a:ext cx="320399" cy="715414"/>
          </a:xfrm>
          <a:prstGeom prst="up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Up Arrow 11"/>
          <p:cNvSpPr/>
          <p:nvPr/>
        </p:nvSpPr>
        <p:spPr>
          <a:xfrm>
            <a:off x="4303595" y="1728069"/>
            <a:ext cx="357666" cy="701750"/>
          </a:xfrm>
          <a:prstGeom prst="up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316507" y="116632"/>
            <a:ext cx="8640960" cy="769441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Employee of the Month Answers</a:t>
            </a:r>
            <a:endParaRPr lang="en-GB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63888" y="119675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Time Keeping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372200" y="2060848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Team worker.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732240" y="3573016"/>
            <a:ext cx="18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Completing tasks </a:t>
            </a:r>
          </a:p>
          <a:p>
            <a:r>
              <a:rPr lang="en-GB" dirty="0" smtClean="0"/>
              <a:t>or achieving goals or targets.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444208" y="5445224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Representing the company well.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275856" y="6021288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Most improvement in their job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11560" y="5589240"/>
            <a:ext cx="2664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Going the extra mile/Going over and above job description 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55576" y="3573016"/>
            <a:ext cx="18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Ability to use initiative/ Self starter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899592" y="220486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Professionalism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2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2" grpId="0" animBg="1"/>
      <p:bldP spid="13" grpId="0"/>
      <p:bldP spid="14" grpId="0"/>
      <p:bldP spid="15" grpId="0"/>
      <p:bldP spid="16" grpId="0"/>
      <p:bldP spid="17" grpId="0"/>
      <p:bldP spid="18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928992" cy="1228998"/>
          </a:xfrm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en-GB" sz="3200" dirty="0"/>
              <a:t>Examine the </a:t>
            </a:r>
            <a:r>
              <a:rPr lang="en-GB" sz="3200" dirty="0" smtClean="0"/>
              <a:t>picture </a:t>
            </a:r>
            <a:r>
              <a:rPr lang="en-GB" sz="3200" dirty="0"/>
              <a:t>below during a class </a:t>
            </a:r>
            <a:r>
              <a:rPr lang="en-GB" sz="3200" dirty="0" smtClean="0"/>
              <a:t>discussion answer each of the questions </a:t>
            </a:r>
            <a:endParaRPr lang="en-GB" sz="32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9933016"/>
              </p:ext>
            </p:extLst>
          </p:nvPr>
        </p:nvGraphicFramePr>
        <p:xfrm>
          <a:off x="179512" y="1624764"/>
          <a:ext cx="8784976" cy="5044596"/>
        </p:xfrm>
        <a:graphic>
          <a:graphicData uri="http://schemas.openxmlformats.org/drawingml/2006/table">
            <a:tbl>
              <a:tblPr firstRow="1" bandRow="1"/>
              <a:tblGrid>
                <a:gridCol w="4392488"/>
                <a:gridCol w="4392488"/>
              </a:tblGrid>
              <a:tr h="504459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000" dirty="0" smtClean="0"/>
                        <a:t>1.What</a:t>
                      </a:r>
                      <a:r>
                        <a:rPr lang="en-GB" sz="3000" baseline="0" dirty="0" smtClean="0"/>
                        <a:t> interpersonal Skills would you need to do this kind of work?</a:t>
                      </a:r>
                      <a:r>
                        <a:rPr lang="en-GB" sz="3000" dirty="0" smtClean="0"/>
                        <a:t/>
                      </a:r>
                      <a:br>
                        <a:rPr lang="en-GB" sz="3000" dirty="0" smtClean="0"/>
                      </a:br>
                      <a:r>
                        <a:rPr lang="en-GB" sz="3000" dirty="0" smtClean="0"/>
                        <a:t>2.What will happen if you have poor interpersonal skills in this job?</a:t>
                      </a:r>
                      <a:br>
                        <a:rPr lang="en-GB" sz="3000" dirty="0" smtClean="0"/>
                      </a:br>
                      <a:r>
                        <a:rPr lang="en-GB" sz="3000" dirty="0" smtClean="0"/>
                        <a:t>3.How</a:t>
                      </a:r>
                      <a:r>
                        <a:rPr lang="en-GB" sz="3000" baseline="0" dirty="0" smtClean="0"/>
                        <a:t> did education and training help you develop the skills required for this job?</a:t>
                      </a:r>
                      <a:endParaRPr lang="en-GB" sz="30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83637"/>
            <a:ext cx="4005191" cy="4661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71154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928992" cy="1228998"/>
          </a:xfrm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of Interpersonal Skills Worksheet 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0846621"/>
              </p:ext>
            </p:extLst>
          </p:nvPr>
        </p:nvGraphicFramePr>
        <p:xfrm>
          <a:off x="179512" y="1624764"/>
          <a:ext cx="8784976" cy="5044596"/>
        </p:xfrm>
        <a:graphic>
          <a:graphicData uri="http://schemas.openxmlformats.org/drawingml/2006/table">
            <a:tbl>
              <a:tblPr firstRow="1" bandRow="1"/>
              <a:tblGrid>
                <a:gridCol w="4392488"/>
                <a:gridCol w="4392488"/>
              </a:tblGrid>
              <a:tr h="504459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000" dirty="0" smtClean="0"/>
                        <a:t>1.</a:t>
                      </a:r>
                    </a:p>
                    <a:p>
                      <a:endParaRPr lang="en-GB" sz="3000" dirty="0" smtClean="0"/>
                    </a:p>
                    <a:p>
                      <a:endParaRPr lang="en-GB" sz="3000" dirty="0" smtClean="0"/>
                    </a:p>
                    <a:p>
                      <a:r>
                        <a:rPr lang="en-GB" sz="3000" dirty="0" smtClean="0"/>
                        <a:t/>
                      </a:r>
                      <a:br>
                        <a:rPr lang="en-GB" sz="3000" dirty="0" smtClean="0"/>
                      </a:br>
                      <a:r>
                        <a:rPr lang="en-GB" sz="3000" dirty="0" smtClean="0"/>
                        <a:t>2.</a:t>
                      </a:r>
                    </a:p>
                    <a:p>
                      <a:endParaRPr lang="en-GB" sz="3000" dirty="0" smtClean="0"/>
                    </a:p>
                    <a:p>
                      <a:endParaRPr lang="en-GB" sz="3000" dirty="0" smtClean="0"/>
                    </a:p>
                    <a:p>
                      <a:r>
                        <a:rPr lang="en-GB" sz="3000" dirty="0" smtClean="0"/>
                        <a:t/>
                      </a:r>
                      <a:br>
                        <a:rPr lang="en-GB" sz="3000" dirty="0" smtClean="0"/>
                      </a:br>
                      <a:r>
                        <a:rPr lang="en-GB" sz="3000" dirty="0" smtClean="0"/>
                        <a:t>3.</a:t>
                      </a:r>
                      <a:endParaRPr lang="en-GB" sz="30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83637"/>
            <a:ext cx="4005191" cy="4661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730604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928992" cy="1228998"/>
          </a:xfrm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of Interpersonal 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Skills Answers </a:t>
            </a:r>
            <a:endParaRPr lang="en-GB" sz="4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0778204"/>
              </p:ext>
            </p:extLst>
          </p:nvPr>
        </p:nvGraphicFramePr>
        <p:xfrm>
          <a:off x="179512" y="1624764"/>
          <a:ext cx="8784976" cy="5044596"/>
        </p:xfrm>
        <a:graphic>
          <a:graphicData uri="http://schemas.openxmlformats.org/drawingml/2006/table">
            <a:tbl>
              <a:tblPr firstRow="1" bandRow="1"/>
              <a:tblGrid>
                <a:gridCol w="4392488"/>
                <a:gridCol w="4392488"/>
              </a:tblGrid>
              <a:tr h="504459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14350" indent="-514350">
                        <a:buFont typeface="Wingdings" pitchFamily="2" charset="2"/>
                        <a:buAutoNum type="arabicPeriod"/>
                      </a:pPr>
                      <a:r>
                        <a:rPr lang="en-GB" sz="2400" dirty="0" smtClean="0"/>
                        <a:t>- Good communication  skills</a:t>
                      </a:r>
                    </a:p>
                    <a:p>
                      <a:pPr marL="0" indent="0">
                        <a:buFont typeface="Wingdings" pitchFamily="2" charset="2"/>
                        <a:buNone/>
                      </a:pPr>
                      <a:r>
                        <a:rPr lang="en-GB" sz="2400" dirty="0" smtClean="0"/>
                        <a:t>        - eye contact</a:t>
                      </a:r>
                    </a:p>
                    <a:p>
                      <a:r>
                        <a:rPr lang="en-GB" sz="2400" dirty="0" smtClean="0"/>
                        <a:t>        - politeness</a:t>
                      </a:r>
                    </a:p>
                    <a:p>
                      <a:r>
                        <a:rPr lang="en-GB" sz="2400" dirty="0" smtClean="0"/>
                        <a:t>        - time management</a:t>
                      </a:r>
                      <a:br>
                        <a:rPr lang="en-GB" sz="2400" dirty="0" smtClean="0"/>
                      </a:br>
                      <a:r>
                        <a:rPr lang="en-GB" sz="2400" dirty="0" smtClean="0"/>
                        <a:t>2. - Customers may put</a:t>
                      </a:r>
                    </a:p>
                    <a:p>
                      <a:r>
                        <a:rPr lang="en-GB" sz="2400" baseline="0" dirty="0" smtClean="0"/>
                        <a:t>       put in complaints</a:t>
                      </a:r>
                    </a:p>
                    <a:p>
                      <a:r>
                        <a:rPr lang="en-GB" sz="2400" baseline="0" dirty="0" smtClean="0"/>
                        <a:t>     - company will have a </a:t>
                      </a:r>
                    </a:p>
                    <a:p>
                      <a:r>
                        <a:rPr lang="en-GB" sz="2400" baseline="0" dirty="0" smtClean="0"/>
                        <a:t>       bad name</a:t>
                      </a:r>
                    </a:p>
                    <a:p>
                      <a:r>
                        <a:rPr lang="en-GB" sz="2400" baseline="0" dirty="0" smtClean="0"/>
                        <a:t>     - you may lose you job</a:t>
                      </a:r>
                      <a:endParaRPr lang="en-GB" sz="2400" dirty="0" smtClean="0"/>
                    </a:p>
                    <a:p>
                      <a:r>
                        <a:rPr lang="en-GB" sz="2400" dirty="0" smtClean="0"/>
                        <a:t>3. - writing</a:t>
                      </a:r>
                      <a:r>
                        <a:rPr lang="en-GB" sz="2400" baseline="0" dirty="0" smtClean="0"/>
                        <a:t> skills</a:t>
                      </a:r>
                    </a:p>
                    <a:p>
                      <a:r>
                        <a:rPr lang="en-GB" sz="2400" baseline="0" dirty="0" smtClean="0"/>
                        <a:t>    - speaking and listening skills</a:t>
                      </a:r>
                    </a:p>
                    <a:p>
                      <a:r>
                        <a:rPr lang="en-GB" sz="2400" baseline="0" dirty="0" smtClean="0"/>
                        <a:t>    - number skills</a:t>
                      </a:r>
                    </a:p>
                    <a:p>
                      <a:r>
                        <a:rPr lang="en-GB" sz="2400" baseline="0" dirty="0" smtClean="0"/>
                        <a:t>    - following instructions</a:t>
                      </a:r>
                      <a:endParaRPr lang="en-GB" sz="2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83637"/>
            <a:ext cx="4005191" cy="4661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782168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4634</TotalTime>
  <Words>1376</Words>
  <Application>Microsoft Office PowerPoint</Application>
  <PresentationFormat>On-screen Show (4:3)</PresentationFormat>
  <Paragraphs>229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Angles</vt:lpstr>
      <vt:lpstr>What are Interpersonal Skills?</vt:lpstr>
      <vt:lpstr>Do Now Task: Write down all the interpersonal skills you can think of</vt:lpstr>
      <vt:lpstr>PowerPoint Presentation</vt:lpstr>
      <vt:lpstr>Employee of the month…</vt:lpstr>
      <vt:lpstr>PowerPoint Presentation</vt:lpstr>
      <vt:lpstr>PowerPoint Presentation</vt:lpstr>
      <vt:lpstr>Examine the picture below during a class discussion answer each of the questions </vt:lpstr>
      <vt:lpstr>Use of Interpersonal Skills Worksheet </vt:lpstr>
      <vt:lpstr>Use of Interpersonal Skills Answers </vt:lpstr>
      <vt:lpstr>Examine the picture below during a class discussion answer each of the questions </vt:lpstr>
      <vt:lpstr>Use of Interpersonal Skills Worksheet </vt:lpstr>
      <vt:lpstr>Use of Interpersonal Skills Answers </vt:lpstr>
      <vt:lpstr>Examine the picture below during a class discussion answer each of the questions </vt:lpstr>
      <vt:lpstr>Use of Interpersonal Skills Worksheet </vt:lpstr>
      <vt:lpstr>PowerPoint Presentation</vt:lpstr>
      <vt:lpstr>Examine the picture below during a class discussion answer each of the questions </vt:lpstr>
      <vt:lpstr>Use of Interpersonal Skills Worksheet </vt:lpstr>
      <vt:lpstr>Use of Interpersonal Skills Answers </vt:lpstr>
      <vt:lpstr>What are Strengths and Weaknesses?</vt:lpstr>
      <vt:lpstr>PowerPoint Presentation</vt:lpstr>
      <vt:lpstr>PowerPoint Presentation</vt:lpstr>
      <vt:lpstr> SKILLS AUDIT </vt:lpstr>
      <vt:lpstr> SKILLS AUDIT </vt:lpstr>
      <vt:lpstr> SKILLS AUDIT </vt:lpstr>
      <vt:lpstr>Strengths and Weaknesses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some characteristics of a self-confident person</dc:title>
  <dc:creator>Princes Trust</dc:creator>
  <cp:lastModifiedBy>Ferguson, David</cp:lastModifiedBy>
  <cp:revision>531</cp:revision>
  <cp:lastPrinted>2015-02-01T12:16:57Z</cp:lastPrinted>
  <dcterms:created xsi:type="dcterms:W3CDTF">2012-05-11T08:44:54Z</dcterms:created>
  <dcterms:modified xsi:type="dcterms:W3CDTF">2015-04-27T09:34:12Z</dcterms:modified>
</cp:coreProperties>
</file>