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256" r:id="rId5"/>
    <p:sldId id="258" r:id="rId6"/>
    <p:sldId id="264" r:id="rId7"/>
    <p:sldId id="265" r:id="rId8"/>
    <p:sldId id="266" r:id="rId9"/>
    <p:sldId id="267" r:id="rId10"/>
    <p:sldId id="268" r:id="rId11"/>
    <p:sldId id="269" r:id="rId12"/>
    <p:sldId id="270" r:id="rId13"/>
    <p:sldId id="271" r:id="rId14"/>
    <p:sldId id="26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776"/>
    <a:srgbClr val="FFFFFF"/>
    <a:srgbClr val="0066CC"/>
    <a:srgbClr val="00539F"/>
    <a:srgbClr val="7BA282"/>
    <a:srgbClr val="91A9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94" autoAdjust="0"/>
    <p:restoredTop sz="99049" autoAdjust="0"/>
  </p:normalViewPr>
  <p:slideViewPr>
    <p:cSldViewPr snapToGrid="0" snapToObjects="1">
      <p:cViewPr>
        <p:scale>
          <a:sx n="150" d="100"/>
          <a:sy n="150" d="100"/>
        </p:scale>
        <p:origin x="-72" y="216"/>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8ACDB3CC-F982-40F9-8DD6-BCC9AFBF44BD}" type="datetime1">
              <a:rPr lang="en-US" smtClean="0"/>
              <a:pPr/>
              <a:t>6/9/2015</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pPr/>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68C2560D-EC28-3B41-86E8-18F1CE0113B4}" type="datetimeFigureOut">
              <a:rPr lang="en-US" smtClean="0"/>
              <a:pPr/>
              <a:t>6/9/2015</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68C2560D-EC28-3B41-86E8-18F1CE0113B4}" type="datetimeFigureOut">
              <a:rPr lang="en-US" smtClean="0"/>
              <a:pPr/>
              <a:t>6/9/2015</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68C2560D-EC28-3B41-86E8-18F1CE0113B4}" type="datetimeFigureOut">
              <a:rPr lang="en-US" smtClean="0"/>
              <a:pPr/>
              <a:t>6/9/2015</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A9E7B99-7C3F-4BC3-B7B8-7E1F8C620B24}" type="datetime1">
              <a:rPr lang="en-US" smtClean="0"/>
              <a:pPr/>
              <a:t>6/9/2015</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68C2560D-EC28-3B41-86E8-18F1CE0113B4}" type="datetimeFigureOut">
              <a:rPr lang="en-US" smtClean="0"/>
              <a:pPr/>
              <a:t>6/9/2015</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68C2560D-EC28-3B41-86E8-18F1CE0113B4}" type="datetimeFigureOut">
              <a:rPr lang="en-US" smtClean="0"/>
              <a:pPr/>
              <a:t>6/9/2015</a:t>
            </a:fld>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68C2560D-EC28-3B41-86E8-18F1CE0113B4}" type="datetimeFigureOut">
              <a:rPr lang="en-US" smtClean="0"/>
              <a:pPr/>
              <a:t>6/9/2015</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68C2560D-EC28-3B41-86E8-18F1CE0113B4}" type="datetimeFigureOut">
              <a:rPr lang="en-US" smtClean="0"/>
              <a:pPr/>
              <a:t>6/9/2015</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68C2560D-EC28-3B41-86E8-18F1CE0113B4}" type="datetimeFigureOut">
              <a:rPr lang="en-US" smtClean="0"/>
              <a:pPr/>
              <a:t>6/9/2015</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68C2560D-EC28-3B41-86E8-18F1CE0113B4}" type="datetimeFigureOut">
              <a:rPr lang="en-US" smtClean="0"/>
              <a:pPr/>
              <a:t>6/9/2015</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pd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df"/></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odule 2_BLANK_PPT_cov.jpg"/>
          <p:cNvPicPr>
            <a:picLocks noChangeAspect="1"/>
          </p:cNvPicPr>
          <p:nvPr/>
        </p:nvPicPr>
        <p:blipFill>
          <a:blip r:embed="rId2"/>
          <a:stretch>
            <a:fillRect/>
          </a:stretch>
        </p:blipFill>
        <p:spPr>
          <a:xfrm>
            <a:off x="18288" y="6858"/>
            <a:ext cx="9107424" cy="6844284"/>
          </a:xfrm>
          <a:prstGeom prst="rect">
            <a:avLst/>
          </a:prstGeom>
        </p:spPr>
      </p:pic>
      <p:pic>
        <p:nvPicPr>
          <p:cNvPr id="6" name="Picture 5"/>
          <p:cNvPicPr>
            <a:picLocks noChangeAspect="1"/>
          </p:cNvPicPr>
          <p:nvPr/>
        </p:nvPicPr>
        <p:blipFill>
          <a:blip r:embed="rId3"/>
          <a:stretch>
            <a:fillRect/>
          </a:stretch>
        </p:blipFill>
        <p:spPr>
          <a:xfrm>
            <a:off x="5124449" y="4444999"/>
            <a:ext cx="1163193" cy="1135888"/>
          </a:xfrm>
          <a:prstGeom prst="rect">
            <a:avLst/>
          </a:prstGeom>
        </p:spPr>
      </p:pic>
    </p:spTree>
    <p:extLst>
      <p:ext uri="{BB962C8B-B14F-4D97-AF65-F5344CB8AC3E}">
        <p14:creationId xmlns:p14="http://schemas.microsoft.com/office/powerpoint/2010/main" val="1573901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100" y="2484760"/>
            <a:ext cx="5178043" cy="3046988"/>
          </a:xfrm>
          <a:prstGeom prst="rect">
            <a:avLst/>
          </a:prstGeom>
          <a:noFill/>
        </p:spPr>
        <p:txBody>
          <a:bodyPr wrap="square" rtlCol="0">
            <a:spAutoFit/>
          </a:bodyPr>
          <a:lstStyle/>
          <a:p>
            <a:r>
              <a:rPr lang="en-GB" sz="1200" dirty="0" smtClean="0">
                <a:solidFill>
                  <a:schemeClr val="bg1">
                    <a:lumMod val="50000"/>
                  </a:schemeClr>
                </a:solidFill>
                <a:latin typeface="Arial" panose="020B0604020202020204" pitchFamily="34" charset="0"/>
                <a:cs typeface="Arial" panose="020B0604020202020204" pitchFamily="34" charset="0"/>
              </a:rPr>
              <a:t>In the last few years I have been asked to present to our Store Managers on a number of occasions.  Often the audience can be around 300 people – fairly daunting.  During my preparation I always consider my “words, music and dance”.  This being the importance of thinking through what I am going to say and importantly that I use words and phrases that are natural to me (the words), how I deliver it through my tone of voice and volume and use of humour (the music) and the way I stand, where I stand and how I move around the room to engage the audience more fully (the dance). </a:t>
            </a:r>
          </a:p>
          <a:p>
            <a:endParaRPr lang="en-GB" sz="1200" dirty="0">
              <a:solidFill>
                <a:schemeClr val="bg1">
                  <a:lumMod val="50000"/>
                </a:schemeClr>
              </a:solidFill>
              <a:latin typeface="Arial" panose="020B0604020202020204" pitchFamily="34" charset="0"/>
              <a:cs typeface="Arial" panose="020B0604020202020204" pitchFamily="34" charset="0"/>
            </a:endParaRPr>
          </a:p>
          <a:p>
            <a:endParaRPr lang="en-GB" sz="1200" dirty="0" smtClean="0">
              <a:solidFill>
                <a:schemeClr val="bg1">
                  <a:lumMod val="50000"/>
                </a:schemeClr>
              </a:solidFill>
              <a:latin typeface="Arial" panose="020B0604020202020204" pitchFamily="34" charset="0"/>
              <a:cs typeface="Arial" panose="020B0604020202020204" pitchFamily="34" charset="0"/>
            </a:endParaRPr>
          </a:p>
          <a:p>
            <a:r>
              <a:rPr lang="en-GB" sz="1200" dirty="0" smtClean="0">
                <a:solidFill>
                  <a:schemeClr val="bg1">
                    <a:lumMod val="50000"/>
                  </a:schemeClr>
                </a:solidFill>
                <a:latin typeface="Arial" panose="020B0604020202020204" pitchFamily="34" charset="0"/>
                <a:cs typeface="Arial" panose="020B0604020202020204" pitchFamily="34" charset="0"/>
              </a:rPr>
              <a:t>As the Customer Experience and Insight Director my role is to bring the voice of our customers into the decisions we then make to ensure we meet their needs in everything that we do and make every experience better.</a:t>
            </a:r>
            <a:endParaRPr lang="en-GB" sz="1200" dirty="0">
              <a:solidFill>
                <a:schemeClr val="bg1">
                  <a:lumMod val="50000"/>
                </a:schemeClr>
              </a:solidFill>
              <a:latin typeface="Arial" panose="020B0604020202020204" pitchFamily="34" charset="0"/>
              <a:cs typeface="Arial" panose="020B0604020202020204" pitchFamily="34" charset="0"/>
            </a:endParaRPr>
          </a:p>
          <a:p>
            <a:endParaRPr lang="en-GB" sz="1200" dirty="0">
              <a:solidFill>
                <a:schemeClr val="bg1">
                  <a:lumMod val="50000"/>
                </a:schemeClr>
              </a:solidFill>
              <a:latin typeface="Arial" panose="020B0604020202020204" pitchFamily="34" charset="0"/>
              <a:cs typeface="Arial" panose="020B0604020202020204" pitchFamily="34" charset="0"/>
            </a:endParaRPr>
          </a:p>
        </p:txBody>
      </p:sp>
      <p:sp>
        <p:nvSpPr>
          <p:cNvPr id="5" name="Title 1"/>
          <p:cNvSpPr txBox="1">
            <a:spLocks/>
          </p:cNvSpPr>
          <p:nvPr/>
        </p:nvSpPr>
        <p:spPr>
          <a:xfrm>
            <a:off x="770480" y="2083142"/>
            <a:ext cx="7772400" cy="33069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800" b="1" dirty="0" smtClean="0">
                <a:solidFill>
                  <a:srgbClr val="7F7F7F"/>
                </a:solidFill>
              </a:rPr>
              <a:t>CASE STUDY</a:t>
            </a:r>
            <a:endParaRPr lang="en-GB" sz="1800" b="1" dirty="0">
              <a:solidFill>
                <a:srgbClr val="7F7F7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 y="23393"/>
            <a:ext cx="9143527"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573975" y="4581128"/>
            <a:ext cx="2088232" cy="646331"/>
          </a:xfrm>
          <a:prstGeom prst="rect">
            <a:avLst/>
          </a:prstGeom>
          <a:noFill/>
        </p:spPr>
        <p:txBody>
          <a:bodyPr wrap="square" rtlCol="0">
            <a:spAutoFit/>
          </a:bodyPr>
          <a:lstStyle/>
          <a:p>
            <a:r>
              <a:rPr lang="en-GB" dirty="0" smtClean="0">
                <a:solidFill>
                  <a:schemeClr val="bg1"/>
                </a:solidFill>
                <a:latin typeface="Tesco Handmade Light" pitchFamily="50" charset="0"/>
              </a:rPr>
              <a:t>Please include a photo of yourself</a:t>
            </a:r>
            <a:endParaRPr lang="en-GB" dirty="0">
              <a:solidFill>
                <a:schemeClr val="bg1"/>
              </a:solidFill>
              <a:latin typeface="Tesco Handmade Light" pitchFamily="50" charset="0"/>
            </a:endParaRPr>
          </a:p>
        </p:txBody>
      </p:sp>
      <p:sp>
        <p:nvSpPr>
          <p:cNvPr id="3" name="TextBox 2"/>
          <p:cNvSpPr txBox="1"/>
          <p:nvPr/>
        </p:nvSpPr>
        <p:spPr>
          <a:xfrm>
            <a:off x="6141927" y="4765159"/>
            <a:ext cx="2520280" cy="738664"/>
          </a:xfrm>
          <a:prstGeom prst="rect">
            <a:avLst/>
          </a:prstGeom>
          <a:noFill/>
        </p:spPr>
        <p:txBody>
          <a:bodyPr wrap="square" rtlCol="0">
            <a:spAutoFit/>
          </a:bodyPr>
          <a:lstStyle/>
          <a:p>
            <a:r>
              <a:rPr lang="en-GB" sz="1400" dirty="0" smtClean="0">
                <a:latin typeface="Tesco Handmade Light" pitchFamily="50" charset="0"/>
              </a:rPr>
              <a:t>Tracey Clements, Customer Experience and Insight Director.  Joined Tesco in 2002</a:t>
            </a:r>
            <a:endParaRPr lang="en-GB" sz="1400" dirty="0">
              <a:latin typeface="Tesco Handmade Light" pitchFamily="50" charset="0"/>
            </a:endParaRPr>
          </a:p>
        </p:txBody>
      </p:sp>
      <p:pic>
        <p:nvPicPr>
          <p:cNvPr id="7" name="Picture 2" descr="C:\Users\CT36\AppData\Local\Microsoft\Windows\Temporary Internet Files\Content.Outlook\8PD7X0HC\Tracey Clements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8829" y="2564904"/>
            <a:ext cx="3024336"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214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84501" y="2685009"/>
            <a:ext cx="3128433" cy="3658954"/>
          </a:xfrm>
          <a:prstGeom prst="rect">
            <a:avLst/>
          </a:prstGeom>
        </p:spPr>
      </p:pic>
      <p:sp>
        <p:nvSpPr>
          <p:cNvPr id="3" name="Content Placeholder 2"/>
          <p:cNvSpPr>
            <a:spLocks noGrp="1"/>
          </p:cNvSpPr>
          <p:nvPr>
            <p:ph idx="1"/>
          </p:nvPr>
        </p:nvSpPr>
        <p:spPr>
          <a:xfrm>
            <a:off x="711200" y="2112747"/>
            <a:ext cx="6173570" cy="471997"/>
          </a:xfrm>
        </p:spPr>
        <p:txBody>
          <a:bodyPr>
            <a:normAutofit/>
          </a:bodyPr>
          <a:lstStyle/>
          <a:p>
            <a:pPr marL="0" indent="0">
              <a:buNone/>
            </a:pPr>
            <a:r>
              <a:rPr lang="en-GB" sz="1800" b="1" dirty="0" smtClean="0">
                <a:solidFill>
                  <a:srgbClr val="7F7F7F"/>
                </a:solidFill>
              </a:rPr>
              <a:t>WHAT ARE YOU GOING TO DO DIFFERENTLY?</a:t>
            </a:r>
            <a:endParaRPr lang="en-GB" sz="1800" b="1" dirty="0">
              <a:solidFill>
                <a:srgbClr val="7F7F7F"/>
              </a:solidFill>
            </a:endParaRPr>
          </a:p>
        </p:txBody>
      </p:sp>
    </p:spTree>
    <p:extLst>
      <p:ext uri="{BB962C8B-B14F-4D97-AF65-F5344CB8AC3E}">
        <p14:creationId xmlns:p14="http://schemas.microsoft.com/office/powerpoint/2010/main" val="1568756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5462" y="2191413"/>
            <a:ext cx="7911337" cy="3934751"/>
          </a:xfrm>
        </p:spPr>
        <p:txBody>
          <a:bodyPr>
            <a:noAutofit/>
          </a:bodyPr>
          <a:lstStyle/>
          <a:p>
            <a:pPr marL="0" indent="0">
              <a:lnSpc>
                <a:spcPct val="120000"/>
              </a:lnSpc>
              <a:buNone/>
            </a:pPr>
            <a:r>
              <a:rPr lang="en-GB" sz="1800" b="1" dirty="0" smtClean="0">
                <a:solidFill>
                  <a:srgbClr val="7F7F7F"/>
                </a:solidFill>
              </a:rPr>
              <a:t>IN THIS ACTIVITY YOU’LL:</a:t>
            </a:r>
            <a:br>
              <a:rPr lang="en-GB" sz="1800" b="1" dirty="0" smtClean="0">
                <a:solidFill>
                  <a:srgbClr val="7F7F7F"/>
                </a:solidFill>
              </a:rPr>
            </a:br>
            <a:endParaRPr lang="en-GB" sz="1800" b="1" dirty="0" smtClean="0">
              <a:solidFill>
                <a:srgbClr val="7F7F7F"/>
              </a:solidFill>
            </a:endParaRPr>
          </a:p>
          <a:p>
            <a:pPr marL="252000" indent="-252000">
              <a:lnSpc>
                <a:spcPct val="120000"/>
              </a:lnSpc>
              <a:spcBef>
                <a:spcPts val="300"/>
              </a:spcBef>
              <a:spcAft>
                <a:spcPts val="600"/>
              </a:spcAft>
            </a:pPr>
            <a:r>
              <a:rPr lang="en-US" sz="1600" b="1" dirty="0" smtClean="0">
                <a:solidFill>
                  <a:srgbClr val="7F7F7F"/>
                </a:solidFill>
              </a:rPr>
              <a:t>Understand that communication involves body language, tone and words</a:t>
            </a:r>
          </a:p>
          <a:p>
            <a:pPr marL="252000" indent="-252000">
              <a:lnSpc>
                <a:spcPct val="120000"/>
              </a:lnSpc>
              <a:spcBef>
                <a:spcPts val="300"/>
              </a:spcBef>
              <a:spcAft>
                <a:spcPts val="600"/>
              </a:spcAft>
            </a:pPr>
            <a:r>
              <a:rPr lang="en-US" sz="1600" b="1" dirty="0" smtClean="0">
                <a:solidFill>
                  <a:srgbClr val="7F7F7F"/>
                </a:solidFill>
              </a:rPr>
              <a:t>Know that how we speak and act can give us confidence</a:t>
            </a:r>
          </a:p>
          <a:p>
            <a:pPr marL="252000" indent="-252000">
              <a:lnSpc>
                <a:spcPct val="120000"/>
              </a:lnSpc>
              <a:spcBef>
                <a:spcPts val="300"/>
              </a:spcBef>
              <a:spcAft>
                <a:spcPts val="600"/>
              </a:spcAft>
            </a:pPr>
            <a:r>
              <a:rPr lang="en-US" sz="1600" b="1" dirty="0" smtClean="0">
                <a:solidFill>
                  <a:srgbClr val="7F7F7F"/>
                </a:solidFill>
              </a:rPr>
              <a:t>Identify how best to communicate in role-played scenarios.</a:t>
            </a:r>
            <a:endParaRPr lang="en-US" sz="1600" b="1" dirty="0">
              <a:solidFill>
                <a:srgbClr val="7F7F7F"/>
              </a:solidFill>
            </a:endParaRPr>
          </a:p>
        </p:txBody>
      </p:sp>
    </p:spTree>
    <p:extLst>
      <p:ext uri="{BB962C8B-B14F-4D97-AF65-F5344CB8AC3E}">
        <p14:creationId xmlns:p14="http://schemas.microsoft.com/office/powerpoint/2010/main" val="408010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5462" y="2191413"/>
            <a:ext cx="7911337" cy="3934751"/>
          </a:xfrm>
        </p:spPr>
        <p:txBody>
          <a:bodyPr>
            <a:noAutofit/>
          </a:bodyPr>
          <a:lstStyle/>
          <a:p>
            <a:pPr marL="0" indent="0">
              <a:lnSpc>
                <a:spcPct val="120000"/>
              </a:lnSpc>
              <a:buNone/>
            </a:pPr>
            <a:r>
              <a:rPr lang="en-GB" sz="1800" b="1" dirty="0" smtClean="0">
                <a:solidFill>
                  <a:srgbClr val="7F7F7F"/>
                </a:solidFill>
              </a:rPr>
              <a:t>WHEN DOES IT HELP TO BE CONFIDENT?</a:t>
            </a:r>
            <a:br>
              <a:rPr lang="en-GB" sz="1800" b="1" dirty="0" smtClean="0">
                <a:solidFill>
                  <a:srgbClr val="7F7F7F"/>
                </a:solidFill>
              </a:rPr>
            </a:br>
            <a:endParaRPr lang="en-GB" sz="1800" b="1" dirty="0" smtClean="0">
              <a:solidFill>
                <a:srgbClr val="7F7F7F"/>
              </a:solidFill>
            </a:endParaRPr>
          </a:p>
          <a:p>
            <a:pPr marL="252000" indent="-252000">
              <a:lnSpc>
                <a:spcPct val="120000"/>
              </a:lnSpc>
              <a:spcBef>
                <a:spcPts val="300"/>
              </a:spcBef>
              <a:spcAft>
                <a:spcPts val="600"/>
              </a:spcAft>
            </a:pPr>
            <a:r>
              <a:rPr lang="en-US" sz="1600" b="1" dirty="0" smtClean="0">
                <a:solidFill>
                  <a:srgbClr val="7F7F7F"/>
                </a:solidFill>
              </a:rPr>
              <a:t>Job interviews</a:t>
            </a:r>
          </a:p>
          <a:p>
            <a:pPr marL="252000" indent="-252000">
              <a:lnSpc>
                <a:spcPct val="120000"/>
              </a:lnSpc>
              <a:spcBef>
                <a:spcPts val="300"/>
              </a:spcBef>
              <a:spcAft>
                <a:spcPts val="600"/>
              </a:spcAft>
            </a:pPr>
            <a:r>
              <a:rPr lang="en-US" sz="1600" b="1" dirty="0" smtClean="0">
                <a:solidFill>
                  <a:srgbClr val="7F7F7F"/>
                </a:solidFill>
              </a:rPr>
              <a:t>College interviews</a:t>
            </a:r>
          </a:p>
          <a:p>
            <a:pPr marL="252000" indent="-252000">
              <a:lnSpc>
                <a:spcPct val="120000"/>
              </a:lnSpc>
              <a:spcBef>
                <a:spcPts val="300"/>
              </a:spcBef>
              <a:spcAft>
                <a:spcPts val="600"/>
              </a:spcAft>
            </a:pPr>
            <a:r>
              <a:rPr lang="en-US" sz="1600" b="1" dirty="0" smtClean="0">
                <a:solidFill>
                  <a:srgbClr val="7F7F7F"/>
                </a:solidFill>
              </a:rPr>
              <a:t>Presenting to your class</a:t>
            </a:r>
          </a:p>
          <a:p>
            <a:pPr marL="252000" indent="-252000">
              <a:lnSpc>
                <a:spcPct val="120000"/>
              </a:lnSpc>
              <a:spcBef>
                <a:spcPts val="300"/>
              </a:spcBef>
              <a:spcAft>
                <a:spcPts val="600"/>
              </a:spcAft>
            </a:pPr>
            <a:r>
              <a:rPr lang="en-US" sz="1600" b="1" dirty="0" smtClean="0">
                <a:solidFill>
                  <a:srgbClr val="7F7F7F"/>
                </a:solidFill>
              </a:rPr>
              <a:t>Talking to customers</a:t>
            </a:r>
          </a:p>
          <a:p>
            <a:pPr marL="252000" indent="-252000">
              <a:lnSpc>
                <a:spcPct val="120000"/>
              </a:lnSpc>
              <a:spcBef>
                <a:spcPts val="300"/>
              </a:spcBef>
              <a:spcAft>
                <a:spcPts val="600"/>
              </a:spcAft>
            </a:pPr>
            <a:r>
              <a:rPr lang="en-US" sz="1600" b="1" dirty="0" smtClean="0">
                <a:solidFill>
                  <a:srgbClr val="7F7F7F"/>
                </a:solidFill>
              </a:rPr>
              <a:t>Talking with colleagues</a:t>
            </a:r>
          </a:p>
          <a:p>
            <a:pPr marL="252000" indent="-252000">
              <a:lnSpc>
                <a:spcPct val="120000"/>
              </a:lnSpc>
              <a:spcBef>
                <a:spcPts val="300"/>
              </a:spcBef>
              <a:spcAft>
                <a:spcPts val="600"/>
              </a:spcAft>
            </a:pPr>
            <a:r>
              <a:rPr lang="en-US" sz="1600" b="1" dirty="0" smtClean="0">
                <a:solidFill>
                  <a:srgbClr val="7F7F7F"/>
                </a:solidFill>
              </a:rPr>
              <a:t>With friends and family.</a:t>
            </a:r>
            <a:endParaRPr lang="en-US" sz="1600" b="1" dirty="0">
              <a:solidFill>
                <a:srgbClr val="7F7F7F"/>
              </a:solidFill>
            </a:endParaRPr>
          </a:p>
        </p:txBody>
      </p:sp>
    </p:spTree>
    <p:extLst>
      <p:ext uri="{BB962C8B-B14F-4D97-AF65-F5344CB8AC3E}">
        <p14:creationId xmlns:p14="http://schemas.microsoft.com/office/powerpoint/2010/main" val="408010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52117" y="2575983"/>
            <a:ext cx="1682750" cy="3765550"/>
          </a:xfrm>
          <a:prstGeom prst="rect">
            <a:avLst/>
          </a:prstGeom>
        </p:spPr>
      </p:pic>
      <p:sp>
        <p:nvSpPr>
          <p:cNvPr id="3" name="Content Placeholder 2"/>
          <p:cNvSpPr>
            <a:spLocks noGrp="1"/>
          </p:cNvSpPr>
          <p:nvPr>
            <p:ph idx="1"/>
          </p:nvPr>
        </p:nvSpPr>
        <p:spPr>
          <a:xfrm>
            <a:off x="775462" y="2191413"/>
            <a:ext cx="7911337" cy="3934751"/>
          </a:xfrm>
        </p:spPr>
        <p:txBody>
          <a:bodyPr>
            <a:noAutofit/>
          </a:bodyPr>
          <a:lstStyle/>
          <a:p>
            <a:pPr marL="0" indent="0">
              <a:lnSpc>
                <a:spcPct val="120000"/>
              </a:lnSpc>
              <a:buNone/>
            </a:pPr>
            <a:r>
              <a:rPr lang="en-GB" sz="1800" b="1" dirty="0" smtClean="0">
                <a:solidFill>
                  <a:srgbClr val="7F7F7F"/>
                </a:solidFill>
              </a:rPr>
              <a:t>CONFIDENT BODY LANGUAGE</a:t>
            </a:r>
            <a:br>
              <a:rPr lang="en-GB" sz="1800" b="1" dirty="0" smtClean="0">
                <a:solidFill>
                  <a:srgbClr val="7F7F7F"/>
                </a:solidFill>
              </a:rPr>
            </a:br>
            <a:endParaRPr lang="en-GB" sz="1800" b="1" dirty="0" smtClean="0">
              <a:solidFill>
                <a:srgbClr val="7F7F7F"/>
              </a:solidFill>
            </a:endParaRPr>
          </a:p>
          <a:p>
            <a:pPr marL="252000" indent="-252000">
              <a:lnSpc>
                <a:spcPct val="120000"/>
              </a:lnSpc>
              <a:spcBef>
                <a:spcPts val="300"/>
              </a:spcBef>
              <a:spcAft>
                <a:spcPts val="600"/>
              </a:spcAft>
            </a:pPr>
            <a:r>
              <a:rPr lang="en-US" sz="1600" b="1" dirty="0" smtClean="0">
                <a:solidFill>
                  <a:srgbClr val="7F7F7F"/>
                </a:solidFill>
              </a:rPr>
              <a:t>Lift your head and move your shoulders back</a:t>
            </a:r>
          </a:p>
          <a:p>
            <a:pPr marL="252000" indent="-252000">
              <a:lnSpc>
                <a:spcPct val="120000"/>
              </a:lnSpc>
              <a:spcBef>
                <a:spcPts val="300"/>
              </a:spcBef>
              <a:spcAft>
                <a:spcPts val="600"/>
              </a:spcAft>
            </a:pPr>
            <a:r>
              <a:rPr lang="en-US" sz="1600" b="1" dirty="0" smtClean="0">
                <a:solidFill>
                  <a:srgbClr val="7F7F7F"/>
                </a:solidFill>
              </a:rPr>
              <a:t>Stand straight and balanced</a:t>
            </a:r>
          </a:p>
          <a:p>
            <a:pPr marL="252000" indent="-252000">
              <a:lnSpc>
                <a:spcPct val="120000"/>
              </a:lnSpc>
              <a:spcBef>
                <a:spcPts val="300"/>
              </a:spcBef>
              <a:spcAft>
                <a:spcPts val="600"/>
              </a:spcAft>
            </a:pPr>
            <a:r>
              <a:rPr lang="en-US" sz="1600" b="1" dirty="0" smtClean="0">
                <a:solidFill>
                  <a:srgbClr val="7F7F7F"/>
                </a:solidFill>
              </a:rPr>
              <a:t>Smile!</a:t>
            </a:r>
          </a:p>
          <a:p>
            <a:pPr marL="252000" indent="-252000">
              <a:lnSpc>
                <a:spcPct val="120000"/>
              </a:lnSpc>
              <a:spcBef>
                <a:spcPts val="300"/>
              </a:spcBef>
              <a:spcAft>
                <a:spcPts val="600"/>
              </a:spcAft>
            </a:pPr>
            <a:r>
              <a:rPr lang="en-US" sz="1600" b="1" dirty="0" smtClean="0">
                <a:solidFill>
                  <a:srgbClr val="7F7F7F"/>
                </a:solidFill>
              </a:rPr>
              <a:t>Make eye contact</a:t>
            </a:r>
          </a:p>
          <a:p>
            <a:pPr marL="252000" indent="-252000">
              <a:lnSpc>
                <a:spcPct val="120000"/>
              </a:lnSpc>
              <a:spcBef>
                <a:spcPts val="300"/>
              </a:spcBef>
              <a:spcAft>
                <a:spcPts val="600"/>
              </a:spcAft>
            </a:pPr>
            <a:r>
              <a:rPr lang="en-US" sz="1600" b="1" dirty="0" smtClean="0">
                <a:solidFill>
                  <a:srgbClr val="7F7F7F"/>
                </a:solidFill>
              </a:rPr>
              <a:t>Face who you're talking to.</a:t>
            </a:r>
            <a:endParaRPr lang="en-US" sz="1600" b="1" dirty="0">
              <a:solidFill>
                <a:srgbClr val="7F7F7F"/>
              </a:solidFill>
            </a:endParaRPr>
          </a:p>
        </p:txBody>
      </p:sp>
    </p:spTree>
    <p:extLst>
      <p:ext uri="{BB962C8B-B14F-4D97-AF65-F5344CB8AC3E}">
        <p14:creationId xmlns:p14="http://schemas.microsoft.com/office/powerpoint/2010/main" val="408010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920065" y="2595039"/>
            <a:ext cx="1574800" cy="3771900"/>
          </a:xfrm>
          <a:prstGeom prst="rect">
            <a:avLst/>
          </a:prstGeom>
        </p:spPr>
      </p:pic>
      <p:sp>
        <p:nvSpPr>
          <p:cNvPr id="3" name="Content Placeholder 2"/>
          <p:cNvSpPr>
            <a:spLocks noGrp="1"/>
          </p:cNvSpPr>
          <p:nvPr>
            <p:ph idx="1"/>
          </p:nvPr>
        </p:nvSpPr>
        <p:spPr>
          <a:xfrm>
            <a:off x="775463" y="2191414"/>
            <a:ext cx="4787138" cy="924320"/>
          </a:xfrm>
        </p:spPr>
        <p:txBody>
          <a:bodyPr>
            <a:noAutofit/>
          </a:bodyPr>
          <a:lstStyle/>
          <a:p>
            <a:pPr marL="0" indent="0">
              <a:lnSpc>
                <a:spcPct val="120000"/>
              </a:lnSpc>
              <a:buNone/>
            </a:pPr>
            <a:r>
              <a:rPr lang="en-GB" sz="1800" b="1" dirty="0" smtClean="0">
                <a:solidFill>
                  <a:srgbClr val="7F7F7F"/>
                </a:solidFill>
              </a:rPr>
              <a:t>CONFIDENT TONE</a:t>
            </a:r>
            <a:br>
              <a:rPr lang="en-GB" sz="1800" b="1" dirty="0" smtClean="0">
                <a:solidFill>
                  <a:srgbClr val="7F7F7F"/>
                </a:solidFill>
              </a:rPr>
            </a:br>
            <a:endParaRPr lang="en-US" sz="1600" b="1" dirty="0">
              <a:solidFill>
                <a:srgbClr val="7F7F7F"/>
              </a:solidFill>
            </a:endParaRPr>
          </a:p>
        </p:txBody>
      </p:sp>
      <p:sp>
        <p:nvSpPr>
          <p:cNvPr id="4" name="Content Placeholder 2"/>
          <p:cNvSpPr txBox="1">
            <a:spLocks/>
          </p:cNvSpPr>
          <p:nvPr/>
        </p:nvSpPr>
        <p:spPr>
          <a:xfrm>
            <a:off x="656925" y="3733800"/>
            <a:ext cx="3043006" cy="2489200"/>
          </a:xfrm>
          <a:prstGeom prst="rect">
            <a:avLst/>
          </a:prstGeom>
        </p:spPr>
        <p:txBody>
          <a:bodyPr vert="horz" lIns="91440" tIns="45720" rIns="91440" bIns="45720" rtlCol="0">
            <a:noAutofit/>
          </a:bodyPr>
          <a:lstStyle/>
          <a:p>
            <a:pPr marR="0" lvl="0" indent="-252000" algn="r" defTabSz="457200" rtl="0" eaLnBrk="1" fontAlgn="auto" latinLnBrk="0" hangingPunct="1">
              <a:lnSpc>
                <a:spcPct val="120000"/>
              </a:lnSpc>
              <a:spcBef>
                <a:spcPts val="300"/>
              </a:spcBef>
              <a:spcAft>
                <a:spcPts val="600"/>
              </a:spcAft>
              <a:buClrTx/>
              <a:buSzTx/>
              <a:buFont typeface="Arial"/>
              <a:buNone/>
              <a:tabLst/>
              <a:defRPr/>
            </a:pPr>
            <a:r>
              <a:rPr kumimoji="0" lang="en-US" sz="1600" b="1" i="0" u="none" strike="noStrike" kern="1200" cap="none" spc="0" normalizeH="0" baseline="0" noProof="0" dirty="0" smtClean="0">
                <a:ln>
                  <a:noFill/>
                </a:ln>
                <a:solidFill>
                  <a:srgbClr val="7F7F7F"/>
                </a:solidFill>
                <a:effectLst/>
                <a:uLnTx/>
                <a:uFillTx/>
                <a:latin typeface="+mn-lt"/>
                <a:ea typeface="+mn-ea"/>
                <a:cs typeface="+mn-cs"/>
              </a:rPr>
              <a:t>Project your voice</a:t>
            </a:r>
            <a:br>
              <a:rPr kumimoji="0" lang="en-US" sz="1600" b="1" i="0" u="none" strike="noStrike" kern="1200" cap="none" spc="0" normalizeH="0" baseline="0" noProof="0" dirty="0" smtClean="0">
                <a:ln>
                  <a:noFill/>
                </a:ln>
                <a:solidFill>
                  <a:srgbClr val="7F7F7F"/>
                </a:solidFill>
                <a:effectLst/>
                <a:uLnTx/>
                <a:uFillTx/>
                <a:latin typeface="+mn-lt"/>
                <a:ea typeface="+mn-ea"/>
                <a:cs typeface="+mn-cs"/>
              </a:rPr>
            </a:br>
            <a:endParaRPr kumimoji="0" lang="en-US" sz="1600" b="1" i="0" u="none" strike="noStrike" kern="1200" cap="none" spc="0" normalizeH="0" baseline="0" noProof="0" dirty="0" smtClean="0">
              <a:ln>
                <a:noFill/>
              </a:ln>
              <a:solidFill>
                <a:srgbClr val="7F7F7F"/>
              </a:solidFill>
              <a:effectLst/>
              <a:uLnTx/>
              <a:uFillTx/>
              <a:latin typeface="+mn-lt"/>
              <a:ea typeface="+mn-ea"/>
              <a:cs typeface="+mn-cs"/>
            </a:endParaRPr>
          </a:p>
          <a:p>
            <a:pPr marR="0" lvl="0" indent="-252000" algn="r" defTabSz="457200" rtl="0" eaLnBrk="1" fontAlgn="auto" latinLnBrk="0" hangingPunct="1">
              <a:lnSpc>
                <a:spcPct val="120000"/>
              </a:lnSpc>
              <a:spcBef>
                <a:spcPts val="300"/>
              </a:spcBef>
              <a:spcAft>
                <a:spcPts val="600"/>
              </a:spcAft>
              <a:buClrTx/>
              <a:buSzTx/>
              <a:buFont typeface="Arial"/>
              <a:buNone/>
              <a:tabLst/>
              <a:defRPr/>
            </a:pPr>
            <a:r>
              <a:rPr kumimoji="0" lang="en-US" sz="1600" b="1" i="0" u="none" strike="noStrike" kern="1200" cap="none" spc="0" normalizeH="0" baseline="0" noProof="0" dirty="0" smtClean="0">
                <a:ln>
                  <a:noFill/>
                </a:ln>
                <a:solidFill>
                  <a:srgbClr val="7F7F7F"/>
                </a:solidFill>
                <a:effectLst/>
                <a:uLnTx/>
                <a:uFillTx/>
                <a:latin typeface="+mn-lt"/>
                <a:ea typeface="+mn-ea"/>
                <a:cs typeface="+mn-cs"/>
              </a:rPr>
              <a:t>Change the pitch and </a:t>
            </a:r>
            <a:br>
              <a:rPr kumimoji="0" lang="en-US" sz="1600" b="1" i="0" u="none" strike="noStrike" kern="1200" cap="none" spc="0" normalizeH="0" baseline="0" noProof="0" dirty="0" smtClean="0">
                <a:ln>
                  <a:noFill/>
                </a:ln>
                <a:solidFill>
                  <a:srgbClr val="7F7F7F"/>
                </a:solidFill>
                <a:effectLst/>
                <a:uLnTx/>
                <a:uFillTx/>
                <a:latin typeface="+mn-lt"/>
                <a:ea typeface="+mn-ea"/>
                <a:cs typeface="+mn-cs"/>
              </a:rPr>
            </a:br>
            <a:r>
              <a:rPr kumimoji="0" lang="en-US" sz="1600" b="1" i="0" u="none" strike="noStrike" kern="1200" cap="none" spc="0" normalizeH="0" baseline="0" noProof="0" dirty="0" smtClean="0">
                <a:ln>
                  <a:noFill/>
                </a:ln>
                <a:solidFill>
                  <a:srgbClr val="7F7F7F"/>
                </a:solidFill>
                <a:effectLst/>
                <a:uLnTx/>
                <a:uFillTx/>
                <a:latin typeface="+mn-lt"/>
                <a:ea typeface="+mn-ea"/>
                <a:cs typeface="+mn-cs"/>
              </a:rPr>
              <a:t>volume to show emotion</a:t>
            </a:r>
            <a:endParaRPr kumimoji="0" lang="en-US" sz="1600" b="1" i="0" u="none" strike="noStrike" kern="1200" cap="none" spc="0" normalizeH="0" baseline="0" noProof="0" dirty="0">
              <a:ln>
                <a:noFill/>
              </a:ln>
              <a:solidFill>
                <a:srgbClr val="7F7F7F"/>
              </a:solidFill>
              <a:effectLst/>
              <a:uLnTx/>
              <a:uFillTx/>
              <a:latin typeface="+mn-lt"/>
              <a:ea typeface="+mn-ea"/>
              <a:cs typeface="+mn-cs"/>
            </a:endParaRPr>
          </a:p>
        </p:txBody>
      </p:sp>
      <p:sp>
        <p:nvSpPr>
          <p:cNvPr id="5" name="Content Placeholder 2"/>
          <p:cNvSpPr txBox="1">
            <a:spLocks/>
          </p:cNvSpPr>
          <p:nvPr/>
        </p:nvSpPr>
        <p:spPr>
          <a:xfrm>
            <a:off x="5706516" y="3733800"/>
            <a:ext cx="2472266" cy="2489200"/>
          </a:xfrm>
          <a:prstGeom prst="rect">
            <a:avLst/>
          </a:prstGeom>
        </p:spPr>
        <p:txBody>
          <a:bodyPr vert="horz" lIns="91440" tIns="45720" rIns="91440" bIns="45720" rtlCol="0">
            <a:noAutofit/>
          </a:bodyPr>
          <a:lstStyle/>
          <a:p>
            <a:pPr marR="0" lvl="0" indent="-252000" defTabSz="457200" rtl="0" eaLnBrk="1" fontAlgn="auto" latinLnBrk="0" hangingPunct="1">
              <a:lnSpc>
                <a:spcPct val="120000"/>
              </a:lnSpc>
              <a:spcBef>
                <a:spcPts val="300"/>
              </a:spcBef>
              <a:spcAft>
                <a:spcPts val="600"/>
              </a:spcAft>
              <a:buClrTx/>
              <a:buSzTx/>
              <a:buFont typeface="Arial"/>
              <a:buNone/>
              <a:tabLst/>
              <a:defRPr/>
            </a:pPr>
            <a:r>
              <a:rPr kumimoji="0" lang="en-US" sz="1600" b="1" i="0" u="none" strike="noStrike" kern="1200" cap="none" spc="0" normalizeH="0" baseline="0" noProof="0" dirty="0" smtClean="0">
                <a:ln>
                  <a:noFill/>
                </a:ln>
                <a:solidFill>
                  <a:srgbClr val="7F7F7F"/>
                </a:solidFill>
                <a:effectLst/>
                <a:uLnTx/>
                <a:uFillTx/>
                <a:latin typeface="+mn-lt"/>
                <a:ea typeface="+mn-ea"/>
                <a:cs typeface="+mn-cs"/>
              </a:rPr>
              <a:t>Use pace and pauses</a:t>
            </a:r>
            <a:br>
              <a:rPr kumimoji="0" lang="en-US" sz="1600" b="1" i="0" u="none" strike="noStrike" kern="1200" cap="none" spc="0" normalizeH="0" baseline="0" noProof="0" dirty="0" smtClean="0">
                <a:ln>
                  <a:noFill/>
                </a:ln>
                <a:solidFill>
                  <a:srgbClr val="7F7F7F"/>
                </a:solidFill>
                <a:effectLst/>
                <a:uLnTx/>
                <a:uFillTx/>
                <a:latin typeface="+mn-lt"/>
                <a:ea typeface="+mn-ea"/>
                <a:cs typeface="+mn-cs"/>
              </a:rPr>
            </a:br>
            <a:endParaRPr kumimoji="0" lang="en-US" sz="1600" b="1" i="0" u="none" strike="noStrike" kern="1200" cap="none" spc="0" normalizeH="0" baseline="0" noProof="0" dirty="0" smtClean="0">
              <a:ln>
                <a:noFill/>
              </a:ln>
              <a:solidFill>
                <a:srgbClr val="7F7F7F"/>
              </a:solidFill>
              <a:effectLst/>
              <a:uLnTx/>
              <a:uFillTx/>
              <a:latin typeface="+mn-lt"/>
              <a:ea typeface="+mn-ea"/>
              <a:cs typeface="+mn-cs"/>
            </a:endParaRPr>
          </a:p>
          <a:p>
            <a:pPr marR="0" lvl="0" indent="-252000" defTabSz="457200" rtl="0" eaLnBrk="1" fontAlgn="auto" latinLnBrk="0" hangingPunct="1">
              <a:lnSpc>
                <a:spcPct val="120000"/>
              </a:lnSpc>
              <a:spcBef>
                <a:spcPts val="300"/>
              </a:spcBef>
              <a:spcAft>
                <a:spcPts val="600"/>
              </a:spcAft>
              <a:buClrTx/>
              <a:buSzTx/>
              <a:buFont typeface="Arial"/>
              <a:buNone/>
              <a:tabLst/>
              <a:defRPr/>
            </a:pPr>
            <a:r>
              <a:rPr kumimoji="0" lang="en-US" sz="1600" b="1" i="0" u="none" strike="noStrike" kern="1200" cap="none" spc="0" normalizeH="0" baseline="0" noProof="0" dirty="0" smtClean="0">
                <a:ln>
                  <a:noFill/>
                </a:ln>
                <a:solidFill>
                  <a:srgbClr val="7F7F7F"/>
                </a:solidFill>
                <a:effectLst/>
                <a:uLnTx/>
                <a:uFillTx/>
                <a:latin typeface="+mn-lt"/>
                <a:ea typeface="+mn-ea"/>
                <a:cs typeface="+mn-cs"/>
              </a:rPr>
              <a:t>Be clear and positive</a:t>
            </a:r>
            <a:endParaRPr kumimoji="0" lang="en-US" sz="1600" b="1"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408010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878196494"/>
              </p:ext>
            </p:extLst>
          </p:nvPr>
        </p:nvGraphicFramePr>
        <p:xfrm>
          <a:off x="846667" y="3733848"/>
          <a:ext cx="7145866" cy="2590752"/>
        </p:xfrm>
        <a:graphic>
          <a:graphicData uri="http://schemas.openxmlformats.org/drawingml/2006/table">
            <a:tbl>
              <a:tblPr>
                <a:tableStyleId>{5C22544A-7EE6-4342-B048-85BDC9FD1C3A}</a:tableStyleId>
              </a:tblPr>
              <a:tblGrid>
                <a:gridCol w="3523210"/>
                <a:gridCol w="3622656"/>
              </a:tblGrid>
              <a:tr h="2590752">
                <a:tc>
                  <a:txBody>
                    <a:bodyPr/>
                    <a:lstStyle/>
                    <a:p>
                      <a:pPr lvl="0">
                        <a:lnSpc>
                          <a:spcPct val="120000"/>
                        </a:lnSpc>
                        <a:spcBef>
                          <a:spcPct val="20000"/>
                        </a:spcBef>
                      </a:pPr>
                      <a:r>
                        <a:rPr lang="en-US" sz="1800" b="1" dirty="0" smtClean="0">
                          <a:solidFill>
                            <a:srgbClr val="7F7F7F"/>
                          </a:solidFill>
                        </a:rPr>
                        <a:t>Use ‘active’ words:</a:t>
                      </a:r>
                    </a:p>
                    <a:p>
                      <a:pPr lvl="0">
                        <a:lnSpc>
                          <a:spcPct val="120000"/>
                        </a:lnSpc>
                        <a:spcBef>
                          <a:spcPct val="20000"/>
                        </a:spcBef>
                      </a:pPr>
                      <a:r>
                        <a:rPr lang="en-US" sz="1600" dirty="0" smtClean="0">
                          <a:solidFill>
                            <a:srgbClr val="7F7F7F"/>
                          </a:solidFill>
                        </a:rPr>
                        <a:t>I need you to…</a:t>
                      </a:r>
                    </a:p>
                    <a:p>
                      <a:pPr lvl="0">
                        <a:lnSpc>
                          <a:spcPct val="120000"/>
                        </a:lnSpc>
                        <a:spcBef>
                          <a:spcPct val="20000"/>
                        </a:spcBef>
                      </a:pPr>
                      <a:r>
                        <a:rPr lang="en-US" sz="1600" dirty="0" smtClean="0">
                          <a:solidFill>
                            <a:srgbClr val="7F7F7F"/>
                          </a:solidFill>
                        </a:rPr>
                        <a:t>This will work because…</a:t>
                      </a:r>
                    </a:p>
                    <a:p>
                      <a:pPr lvl="0">
                        <a:lnSpc>
                          <a:spcPct val="120000"/>
                        </a:lnSpc>
                        <a:spcBef>
                          <a:spcPct val="20000"/>
                        </a:spcBef>
                      </a:pPr>
                      <a:r>
                        <a:rPr lang="en-US" sz="1600" dirty="0" smtClean="0">
                          <a:solidFill>
                            <a:srgbClr val="7F7F7F"/>
                          </a:solidFill>
                        </a:rPr>
                        <a:t>Think about it this way…</a:t>
                      </a:r>
                    </a:p>
                    <a:p>
                      <a:pPr lvl="0">
                        <a:lnSpc>
                          <a:spcPct val="120000"/>
                        </a:lnSpc>
                        <a:spcBef>
                          <a:spcPct val="20000"/>
                        </a:spcBef>
                      </a:pPr>
                      <a:r>
                        <a:rPr lang="en-US" sz="1600" dirty="0" smtClean="0">
                          <a:solidFill>
                            <a:srgbClr val="7F7F7F"/>
                          </a:solidFill>
                        </a:rPr>
                        <a:t>Here’s why…</a:t>
                      </a:r>
                      <a:endParaRPr kumimoji="0" lang="en-US" sz="1600" b="1" i="0" u="none" strike="noStrike" kern="1200" cap="none" spc="0" normalizeH="0" baseline="0" noProof="0" dirty="0">
                        <a:ln>
                          <a:noFill/>
                        </a:ln>
                        <a:solidFill>
                          <a:srgbClr val="7F7F7F"/>
                        </a:solidFill>
                        <a:effectLst/>
                        <a:uLnTx/>
                        <a:uFillTx/>
                        <a:latin typeface="+mn-lt"/>
                        <a:ea typeface="+mn-ea"/>
                        <a:cs typeface="+mn-cs"/>
                      </a:endParaRPr>
                    </a:p>
                  </a:txBody>
                  <a:tcPr marL="222008" marR="222008" marT="202978" marB="120835">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lvl="0">
                        <a:lnSpc>
                          <a:spcPct val="120000"/>
                        </a:lnSpc>
                        <a:spcBef>
                          <a:spcPct val="20000"/>
                        </a:spcBef>
                      </a:pPr>
                      <a:r>
                        <a:rPr lang="en-US" sz="1800" b="1" dirty="0" smtClean="0">
                          <a:solidFill>
                            <a:srgbClr val="FFFFFF"/>
                          </a:solidFill>
                        </a:rPr>
                        <a:t>Avoid ‘filler’:</a:t>
                      </a:r>
                    </a:p>
                    <a:p>
                      <a:pPr lvl="0">
                        <a:lnSpc>
                          <a:spcPct val="120000"/>
                        </a:lnSpc>
                        <a:spcBef>
                          <a:spcPct val="20000"/>
                        </a:spcBef>
                      </a:pPr>
                      <a:r>
                        <a:rPr lang="en-US" sz="1600" dirty="0" smtClean="0">
                          <a:solidFill>
                            <a:srgbClr val="FFFFFF"/>
                          </a:solidFill>
                        </a:rPr>
                        <a:t>It’s, like…</a:t>
                      </a:r>
                    </a:p>
                    <a:p>
                      <a:pPr lvl="0">
                        <a:lnSpc>
                          <a:spcPct val="120000"/>
                        </a:lnSpc>
                        <a:spcBef>
                          <a:spcPct val="20000"/>
                        </a:spcBef>
                      </a:pPr>
                      <a:r>
                        <a:rPr lang="en-US" sz="1600" dirty="0" smtClean="0">
                          <a:solidFill>
                            <a:srgbClr val="FFFFFF"/>
                          </a:solidFill>
                        </a:rPr>
                        <a:t>Umm…</a:t>
                      </a:r>
                    </a:p>
                    <a:p>
                      <a:pPr lvl="0">
                        <a:lnSpc>
                          <a:spcPct val="120000"/>
                        </a:lnSpc>
                        <a:spcBef>
                          <a:spcPct val="20000"/>
                        </a:spcBef>
                      </a:pPr>
                      <a:r>
                        <a:rPr lang="en-US" sz="1600" dirty="0" smtClean="0">
                          <a:solidFill>
                            <a:srgbClr val="FFFFFF"/>
                          </a:solidFill>
                        </a:rPr>
                        <a:t>You know what I mean?</a:t>
                      </a:r>
                    </a:p>
                    <a:p>
                      <a:pPr lvl="0">
                        <a:lnSpc>
                          <a:spcPct val="120000"/>
                        </a:lnSpc>
                        <a:spcBef>
                          <a:spcPct val="20000"/>
                        </a:spcBef>
                      </a:pPr>
                      <a:r>
                        <a:rPr lang="en-US" sz="1600" dirty="0" smtClean="0">
                          <a:solidFill>
                            <a:srgbClr val="FFFFFF"/>
                          </a:solidFill>
                        </a:rPr>
                        <a:t>Yeah?</a:t>
                      </a:r>
                    </a:p>
                    <a:p>
                      <a:pPr lvl="0">
                        <a:lnSpc>
                          <a:spcPct val="120000"/>
                        </a:lnSpc>
                        <a:spcBef>
                          <a:spcPct val="20000"/>
                        </a:spcBef>
                      </a:pPr>
                      <a:r>
                        <a:rPr lang="en-US" sz="1600" dirty="0" smtClean="0">
                          <a:solidFill>
                            <a:srgbClr val="FFFFFF"/>
                          </a:solidFill>
                        </a:rPr>
                        <a:t>What I’m saying is…</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a:txBody>
                  <a:tcPr marL="222008" marR="222008" marT="202978" marB="120835">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A3776"/>
                    </a:solidFill>
                  </a:tcPr>
                </a:tc>
              </a:tr>
            </a:tbl>
          </a:graphicData>
        </a:graphic>
      </p:graphicFrame>
      <p:sp>
        <p:nvSpPr>
          <p:cNvPr id="3" name="Content Placeholder 2"/>
          <p:cNvSpPr>
            <a:spLocks noGrp="1"/>
          </p:cNvSpPr>
          <p:nvPr>
            <p:ph idx="1"/>
          </p:nvPr>
        </p:nvSpPr>
        <p:spPr>
          <a:xfrm>
            <a:off x="775462" y="2191414"/>
            <a:ext cx="7911337" cy="1237586"/>
          </a:xfrm>
        </p:spPr>
        <p:txBody>
          <a:bodyPr>
            <a:noAutofit/>
          </a:bodyPr>
          <a:lstStyle/>
          <a:p>
            <a:pPr marL="0" indent="0">
              <a:lnSpc>
                <a:spcPct val="120000"/>
              </a:lnSpc>
              <a:buNone/>
            </a:pPr>
            <a:r>
              <a:rPr lang="en-GB" sz="1800" b="1" dirty="0" smtClean="0">
                <a:solidFill>
                  <a:srgbClr val="7F7F7F"/>
                </a:solidFill>
              </a:rPr>
              <a:t>CONFIDENT WORDS</a:t>
            </a:r>
            <a:br>
              <a:rPr lang="en-GB" sz="1800" b="1" dirty="0" smtClean="0">
                <a:solidFill>
                  <a:srgbClr val="7F7F7F"/>
                </a:solidFill>
              </a:rPr>
            </a:br>
            <a:endParaRPr lang="en-GB" sz="1800" b="1" dirty="0" smtClean="0">
              <a:solidFill>
                <a:srgbClr val="7F7F7F"/>
              </a:solidFill>
            </a:endParaRPr>
          </a:p>
          <a:p>
            <a:pPr marL="252000" indent="-252000">
              <a:lnSpc>
                <a:spcPct val="120000"/>
              </a:lnSpc>
              <a:spcBef>
                <a:spcPts val="300"/>
              </a:spcBef>
              <a:spcAft>
                <a:spcPts val="600"/>
              </a:spcAft>
            </a:pPr>
            <a:r>
              <a:rPr lang="en-US" sz="1600" b="1" dirty="0" smtClean="0">
                <a:solidFill>
                  <a:srgbClr val="7F7F7F"/>
                </a:solidFill>
              </a:rPr>
              <a:t>Slow down and be clear</a:t>
            </a:r>
            <a:endParaRPr lang="en-US" sz="1600" b="1" dirty="0">
              <a:solidFill>
                <a:srgbClr val="7F7F7F"/>
              </a:solidFill>
            </a:endParaRPr>
          </a:p>
        </p:txBody>
      </p:sp>
      <p:pic>
        <p:nvPicPr>
          <p:cNvPr id="10" name="Picture 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3032656" y="3594148"/>
            <a:ext cx="1289398" cy="1092196"/>
          </a:xfrm>
          <a:prstGeom prst="rect">
            <a:avLst/>
          </a:prstGeom>
        </p:spPr>
      </p:pic>
      <p:pic>
        <p:nvPicPr>
          <p:cNvPr id="11" name="Picture 1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880581" y="3670348"/>
            <a:ext cx="1023052" cy="1015996"/>
          </a:xfrm>
          <a:prstGeom prst="rect">
            <a:avLst/>
          </a:prstGeom>
        </p:spPr>
      </p:pic>
    </p:spTree>
    <p:extLst>
      <p:ext uri="{BB962C8B-B14F-4D97-AF65-F5344CB8AC3E}">
        <p14:creationId xmlns:p14="http://schemas.microsoft.com/office/powerpoint/2010/main" val="408010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635560" y="3060367"/>
            <a:ext cx="4024884" cy="3078988"/>
          </a:xfrm>
          <a:prstGeom prst="rect">
            <a:avLst/>
          </a:prstGeom>
        </p:spPr>
      </p:pic>
      <p:sp>
        <p:nvSpPr>
          <p:cNvPr id="3" name="Content Placeholder 2"/>
          <p:cNvSpPr>
            <a:spLocks noGrp="1"/>
          </p:cNvSpPr>
          <p:nvPr>
            <p:ph idx="1"/>
          </p:nvPr>
        </p:nvSpPr>
        <p:spPr>
          <a:xfrm>
            <a:off x="775462" y="2191413"/>
            <a:ext cx="7911337" cy="3934751"/>
          </a:xfrm>
        </p:spPr>
        <p:txBody>
          <a:bodyPr>
            <a:noAutofit/>
          </a:bodyPr>
          <a:lstStyle/>
          <a:p>
            <a:pPr marL="0" indent="0">
              <a:lnSpc>
                <a:spcPct val="120000"/>
              </a:lnSpc>
              <a:buNone/>
            </a:pPr>
            <a:r>
              <a:rPr lang="en-GB" sz="1800" b="1" dirty="0" smtClean="0">
                <a:solidFill>
                  <a:srgbClr val="7F7F7F"/>
                </a:solidFill>
              </a:rPr>
              <a:t>WHAT REALLY CONVEYS CONFIDENCE?</a:t>
            </a:r>
            <a:br>
              <a:rPr lang="en-GB" sz="1800" b="1" dirty="0" smtClean="0">
                <a:solidFill>
                  <a:srgbClr val="7F7F7F"/>
                </a:solidFill>
              </a:rPr>
            </a:br>
            <a:endParaRPr lang="en-GB" sz="1800" b="1" dirty="0" smtClean="0">
              <a:solidFill>
                <a:srgbClr val="7F7F7F"/>
              </a:solidFill>
            </a:endParaRPr>
          </a:p>
        </p:txBody>
      </p:sp>
    </p:spTree>
    <p:extLst>
      <p:ext uri="{BB962C8B-B14F-4D97-AF65-F5344CB8AC3E}">
        <p14:creationId xmlns:p14="http://schemas.microsoft.com/office/powerpoint/2010/main" val="408010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5462" y="2191413"/>
            <a:ext cx="7911337" cy="3934751"/>
          </a:xfrm>
        </p:spPr>
        <p:txBody>
          <a:bodyPr>
            <a:noAutofit/>
          </a:bodyPr>
          <a:lstStyle/>
          <a:p>
            <a:pPr marL="0" indent="0">
              <a:lnSpc>
                <a:spcPct val="120000"/>
              </a:lnSpc>
              <a:buNone/>
            </a:pPr>
            <a:r>
              <a:rPr lang="en-GB" sz="1800" b="1" dirty="0" smtClean="0">
                <a:solidFill>
                  <a:srgbClr val="7F7F7F"/>
                </a:solidFill>
              </a:rPr>
              <a:t>BUILD YOUR CONFIDENCE</a:t>
            </a:r>
            <a:br>
              <a:rPr lang="en-GB" sz="1800" b="1" dirty="0" smtClean="0">
                <a:solidFill>
                  <a:srgbClr val="7F7F7F"/>
                </a:solidFill>
              </a:rPr>
            </a:br>
            <a:endParaRPr lang="en-GB" sz="1800" b="1" dirty="0" smtClean="0">
              <a:solidFill>
                <a:srgbClr val="7F7F7F"/>
              </a:solidFill>
            </a:endParaRPr>
          </a:p>
          <a:p>
            <a:pPr marL="252000" indent="-252000">
              <a:lnSpc>
                <a:spcPct val="120000"/>
              </a:lnSpc>
              <a:spcBef>
                <a:spcPts val="300"/>
              </a:spcBef>
              <a:spcAft>
                <a:spcPts val="600"/>
              </a:spcAft>
            </a:pPr>
            <a:r>
              <a:rPr lang="en-US" sz="1600" b="1" dirty="0" smtClean="0">
                <a:solidFill>
                  <a:srgbClr val="7F7F7F"/>
                </a:solidFill>
              </a:rPr>
              <a:t>Who around you shows confidence?</a:t>
            </a:r>
          </a:p>
          <a:p>
            <a:pPr marL="252000" indent="-252000">
              <a:lnSpc>
                <a:spcPct val="120000"/>
              </a:lnSpc>
              <a:spcBef>
                <a:spcPts val="300"/>
              </a:spcBef>
              <a:spcAft>
                <a:spcPts val="600"/>
              </a:spcAft>
            </a:pPr>
            <a:r>
              <a:rPr lang="en-US" sz="1600" b="1" dirty="0" smtClean="0">
                <a:solidFill>
                  <a:srgbClr val="7F7F7F"/>
                </a:solidFill>
              </a:rPr>
              <a:t>What can you ‘model’?</a:t>
            </a:r>
          </a:p>
          <a:p>
            <a:pPr marL="252000" indent="-252000">
              <a:lnSpc>
                <a:spcPct val="120000"/>
              </a:lnSpc>
              <a:spcBef>
                <a:spcPts val="300"/>
              </a:spcBef>
              <a:spcAft>
                <a:spcPts val="600"/>
              </a:spcAft>
            </a:pPr>
            <a:r>
              <a:rPr lang="en-US" sz="1600" b="1" dirty="0" smtClean="0">
                <a:solidFill>
                  <a:srgbClr val="7F7F7F"/>
                </a:solidFill>
              </a:rPr>
              <a:t>Remember to be authentic: true to who you are</a:t>
            </a:r>
          </a:p>
          <a:p>
            <a:pPr marL="252000" indent="-252000">
              <a:lnSpc>
                <a:spcPct val="120000"/>
              </a:lnSpc>
              <a:spcBef>
                <a:spcPts val="300"/>
              </a:spcBef>
              <a:spcAft>
                <a:spcPts val="600"/>
              </a:spcAft>
            </a:pPr>
            <a:r>
              <a:rPr lang="en-US" sz="1600" b="1" dirty="0" smtClean="0">
                <a:solidFill>
                  <a:srgbClr val="7F7F7F"/>
                </a:solidFill>
              </a:rPr>
              <a:t>Let your own personality shine through.</a:t>
            </a:r>
            <a:endParaRPr lang="en-US" sz="1600" b="1" dirty="0">
              <a:solidFill>
                <a:srgbClr val="7F7F7F"/>
              </a:solidFill>
            </a:endParaRPr>
          </a:p>
        </p:txBody>
      </p:sp>
    </p:spTree>
    <p:extLst>
      <p:ext uri="{BB962C8B-B14F-4D97-AF65-F5344CB8AC3E}">
        <p14:creationId xmlns:p14="http://schemas.microsoft.com/office/powerpoint/2010/main" val="408010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40750" y="2632432"/>
            <a:ext cx="4024884" cy="3078988"/>
          </a:xfrm>
          <a:prstGeom prst="rect">
            <a:avLst/>
          </a:prstGeom>
        </p:spPr>
      </p:pic>
      <p:sp>
        <p:nvSpPr>
          <p:cNvPr id="3" name="Content Placeholder 2"/>
          <p:cNvSpPr>
            <a:spLocks noGrp="1"/>
          </p:cNvSpPr>
          <p:nvPr>
            <p:ph idx="1"/>
          </p:nvPr>
        </p:nvSpPr>
        <p:spPr>
          <a:xfrm>
            <a:off x="775462" y="2191413"/>
            <a:ext cx="7911337" cy="3934751"/>
          </a:xfrm>
        </p:spPr>
        <p:txBody>
          <a:bodyPr>
            <a:noAutofit/>
          </a:bodyPr>
          <a:lstStyle/>
          <a:p>
            <a:pPr marL="0" indent="0">
              <a:lnSpc>
                <a:spcPct val="120000"/>
              </a:lnSpc>
              <a:buNone/>
            </a:pPr>
            <a:r>
              <a:rPr lang="en-GB" sz="1800" b="1" dirty="0" smtClean="0">
                <a:solidFill>
                  <a:srgbClr val="7F7F7F"/>
                </a:solidFill>
              </a:rPr>
              <a:t>CONFIDENT BODY LANGUAGE</a:t>
            </a:r>
            <a:br>
              <a:rPr lang="en-GB" sz="1800" b="1" dirty="0" smtClean="0">
                <a:solidFill>
                  <a:srgbClr val="7F7F7F"/>
                </a:solidFill>
              </a:rPr>
            </a:br>
            <a:endParaRPr lang="en-GB" sz="1800" b="1" dirty="0" smtClean="0">
              <a:solidFill>
                <a:srgbClr val="7F7F7F"/>
              </a:solidFill>
            </a:endParaRPr>
          </a:p>
          <a:p>
            <a:pPr marL="252000" indent="-252000">
              <a:lnSpc>
                <a:spcPct val="120000"/>
              </a:lnSpc>
              <a:spcBef>
                <a:spcPts val="300"/>
              </a:spcBef>
              <a:spcAft>
                <a:spcPts val="600"/>
              </a:spcAft>
            </a:pPr>
            <a:r>
              <a:rPr lang="en-US" sz="1600" b="1" dirty="0" smtClean="0">
                <a:solidFill>
                  <a:srgbClr val="7F7F7F"/>
                </a:solidFill>
              </a:rPr>
              <a:t>Start with your body language</a:t>
            </a:r>
          </a:p>
          <a:p>
            <a:pPr marL="252000" indent="-252000">
              <a:lnSpc>
                <a:spcPct val="120000"/>
              </a:lnSpc>
              <a:spcBef>
                <a:spcPts val="300"/>
              </a:spcBef>
              <a:spcAft>
                <a:spcPts val="600"/>
              </a:spcAft>
            </a:pPr>
            <a:r>
              <a:rPr lang="en-US" sz="1600" b="1" dirty="0" smtClean="0">
                <a:solidFill>
                  <a:srgbClr val="7F7F7F"/>
                </a:solidFill>
              </a:rPr>
              <a:t>Stand tall and smile</a:t>
            </a:r>
          </a:p>
          <a:p>
            <a:pPr marL="252000" indent="-252000">
              <a:lnSpc>
                <a:spcPct val="120000"/>
              </a:lnSpc>
              <a:spcBef>
                <a:spcPts val="300"/>
              </a:spcBef>
              <a:spcAft>
                <a:spcPts val="600"/>
              </a:spcAft>
            </a:pPr>
            <a:r>
              <a:rPr lang="en-US" sz="1600" b="1" dirty="0" smtClean="0">
                <a:solidFill>
                  <a:srgbClr val="7F7F7F"/>
                </a:solidFill>
              </a:rPr>
              <a:t>Move with purpose</a:t>
            </a:r>
          </a:p>
          <a:p>
            <a:pPr marL="252000" indent="-252000">
              <a:lnSpc>
                <a:spcPct val="120000"/>
              </a:lnSpc>
              <a:spcBef>
                <a:spcPts val="300"/>
              </a:spcBef>
              <a:spcAft>
                <a:spcPts val="600"/>
              </a:spcAft>
            </a:pPr>
            <a:r>
              <a:rPr lang="en-US" sz="1600" b="1" dirty="0" smtClean="0">
                <a:solidFill>
                  <a:srgbClr val="7F7F7F"/>
                </a:solidFill>
              </a:rPr>
              <a:t>Be ‘open’</a:t>
            </a:r>
          </a:p>
          <a:p>
            <a:pPr marL="252000" indent="-252000">
              <a:lnSpc>
                <a:spcPct val="120000"/>
              </a:lnSpc>
              <a:spcBef>
                <a:spcPts val="300"/>
              </a:spcBef>
              <a:spcAft>
                <a:spcPts val="600"/>
              </a:spcAft>
            </a:pPr>
            <a:r>
              <a:rPr lang="en-US" sz="1600" b="1" dirty="0" smtClean="0">
                <a:solidFill>
                  <a:srgbClr val="7F7F7F"/>
                </a:solidFill>
              </a:rPr>
              <a:t>Talk with a clear, positive tone</a:t>
            </a:r>
          </a:p>
          <a:p>
            <a:pPr marL="252000" indent="-252000">
              <a:lnSpc>
                <a:spcPct val="120000"/>
              </a:lnSpc>
              <a:spcBef>
                <a:spcPts val="300"/>
              </a:spcBef>
              <a:spcAft>
                <a:spcPts val="600"/>
              </a:spcAft>
            </a:pPr>
            <a:r>
              <a:rPr lang="en-US" sz="1600" b="1" dirty="0" smtClean="0">
                <a:solidFill>
                  <a:srgbClr val="7F7F7F"/>
                </a:solidFill>
              </a:rPr>
              <a:t>Use clear words that tell people </a:t>
            </a:r>
            <a:br>
              <a:rPr lang="en-US" sz="1600" b="1" dirty="0" smtClean="0">
                <a:solidFill>
                  <a:srgbClr val="7F7F7F"/>
                </a:solidFill>
              </a:rPr>
            </a:br>
            <a:r>
              <a:rPr lang="en-US" sz="1600" b="1" dirty="0" smtClean="0">
                <a:solidFill>
                  <a:srgbClr val="7F7F7F"/>
                </a:solidFill>
              </a:rPr>
              <a:t>what you want them to know or do.</a:t>
            </a:r>
            <a:endParaRPr lang="en-US" sz="1600" b="1" dirty="0">
              <a:solidFill>
                <a:srgbClr val="7F7F7F"/>
              </a:solidFill>
            </a:endParaRPr>
          </a:p>
        </p:txBody>
      </p:sp>
    </p:spTree>
    <p:extLst>
      <p:ext uri="{BB962C8B-B14F-4D97-AF65-F5344CB8AC3E}">
        <p14:creationId xmlns:p14="http://schemas.microsoft.com/office/powerpoint/2010/main" val="408010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712</TotalTime>
  <Words>228</Words>
  <Application>Microsoft Office PowerPoint</Application>
  <PresentationFormat>On-screen Show (4:3)</PresentationFormat>
  <Paragraphs>56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Ferguson, David</cp:lastModifiedBy>
  <cp:revision>87</cp:revision>
  <dcterms:created xsi:type="dcterms:W3CDTF">2014-08-19T13:49:18Z</dcterms:created>
  <dcterms:modified xsi:type="dcterms:W3CDTF">2015-06-09T13:18:43Z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