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81" r:id="rId3"/>
    <p:sldId id="284" r:id="rId4"/>
    <p:sldId id="265" r:id="rId5"/>
    <p:sldId id="276" r:id="rId6"/>
    <p:sldId id="266" r:id="rId7"/>
    <p:sldId id="267" r:id="rId8"/>
    <p:sldId id="269" r:id="rId9"/>
    <p:sldId id="277" r:id="rId10"/>
    <p:sldId id="278" r:id="rId11"/>
    <p:sldId id="279" r:id="rId12"/>
    <p:sldId id="280" r:id="rId13"/>
    <p:sldId id="283" r:id="rId14"/>
  </p:sldIdLst>
  <p:sldSz cx="12192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0" y="-5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ndara"/>
              <a:ea typeface=""/>
              <a:cs typeface=""/>
            </a:endParaRPr>
          </a:p>
        </p:txBody>
      </p:sp>
      <p:sp>
        <p:nvSpPr>
          <p:cNvPr id="3" name="Date Placeholder 2"/>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32BCED-F071-45F4-9BE3-33B709D1EFD9}" type="datetime1">
              <a:rPr lang="en-US" sz="1200" b="0" i="0" u="none" strike="noStrike" kern="1200" cap="none" spc="0" baseline="0">
                <a:solidFill>
                  <a:srgbClr val="000000"/>
                </a:solidFill>
                <a:uFillTx/>
                <a:latin typeface="Candara"/>
                <a:ea typeface=""/>
                <a:cs typeface=""/>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2/20/2015</a:t>
            </a:fld>
            <a:endParaRPr lang="en-US" sz="1200" b="0" i="0" u="none" strike="noStrike" kern="1200" cap="none" spc="0" baseline="0">
              <a:solidFill>
                <a:srgbClr val="000000"/>
              </a:solidFill>
              <a:uFillTx/>
              <a:latin typeface="Candara"/>
              <a:ea typeface=""/>
              <a:cs typeface=""/>
            </a:endParaRPr>
          </a:p>
        </p:txBody>
      </p:sp>
      <p:sp>
        <p:nvSpPr>
          <p:cNvPr id="4" name="Footer Placeholder 3"/>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ndara"/>
              <a:ea typeface=""/>
              <a:cs typeface=""/>
            </a:endParaRPr>
          </a:p>
        </p:txBody>
      </p:sp>
      <p:sp>
        <p:nvSpPr>
          <p:cNvPr id="5" name="Slide Number Placeholder 4"/>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DF569F-24C4-4FCE-BED0-470CE84F2000}" type="slidenum">
              <a:t>‹#›</a:t>
            </a:fld>
            <a:endParaRPr lang="en-GB" sz="1200" b="0" i="0" u="none" strike="noStrike" kern="1200" cap="none" spc="0" baseline="0">
              <a:solidFill>
                <a:srgbClr val="000000"/>
              </a:solidFill>
              <a:uFillTx/>
              <a:latin typeface="Candara"/>
              <a:ea typeface=""/>
              <a:cs typeface=""/>
            </a:endParaRPr>
          </a:p>
        </p:txBody>
      </p:sp>
    </p:spTree>
    <p:extLst>
      <p:ext uri="{BB962C8B-B14F-4D97-AF65-F5344CB8AC3E}">
        <p14:creationId xmlns:p14="http://schemas.microsoft.com/office/powerpoint/2010/main" val="455410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ndara"/>
                <a:ea typeface=""/>
                <a:cs typeface=""/>
              </a:defRPr>
            </a:lvl1pPr>
          </a:lstStyle>
          <a:p>
            <a:pPr lvl="0"/>
            <a:endParaRPr lang="en-GB"/>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ndara"/>
                <a:ea typeface=""/>
                <a:cs typeface=""/>
              </a:defRPr>
            </a:lvl1pPr>
          </a:lstStyle>
          <a:p>
            <a:pPr lvl="0"/>
            <a:fld id="{AE67243B-4F39-4D74-B65B-8F85D5E5697C}" type="datetime1">
              <a:rPr lang="en-US"/>
              <a:pPr lvl="0"/>
              <a:t>2/20/2015</a:t>
            </a:fld>
            <a:endParaRPr lang="en-US"/>
          </a:p>
        </p:txBody>
      </p:sp>
      <p:sp>
        <p:nvSpPr>
          <p:cNvPr id="4" name="Slide Image Placehold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ndara"/>
                <a:ea typeface=""/>
                <a:cs typeface=""/>
              </a:defRPr>
            </a:lvl1pPr>
          </a:lstStyle>
          <a:p>
            <a:pPr lvl="0"/>
            <a:endParaRPr lang="en-GB"/>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ndara"/>
                <a:ea typeface=""/>
                <a:cs typeface=""/>
              </a:defRPr>
            </a:lvl1pPr>
          </a:lstStyle>
          <a:p>
            <a:pPr lvl="0"/>
            <a:fld id="{DC2AE46B-4917-4D6F-A66B-B5CA4ADE799C}" type="slidenum">
              <a:t>‹#›</a:t>
            </a:fld>
            <a:endParaRPr lang="en-GB"/>
          </a:p>
        </p:txBody>
      </p:sp>
    </p:spTree>
    <p:extLst>
      <p:ext uri="{BB962C8B-B14F-4D97-AF65-F5344CB8AC3E}">
        <p14:creationId xmlns:p14="http://schemas.microsoft.com/office/powerpoint/2010/main" val="109416097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ndara"/>
        <a:ea typeface=""/>
        <a:cs typeface=""/>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ndara"/>
        <a:ea typeface=""/>
        <a:cs typeface=""/>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ndara"/>
        <a:ea typeface=""/>
        <a:cs typeface=""/>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ndara"/>
        <a:ea typeface=""/>
        <a:cs typeface=""/>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ndara"/>
        <a:ea typeface=""/>
        <a:cs typeface=""/>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7"/>
          <p:cNvSpPr/>
          <p:nvPr/>
        </p:nvSpPr>
        <p:spPr>
          <a:xfrm>
            <a:off x="0" y="2825020"/>
            <a:ext cx="12188952" cy="3180932"/>
          </a:xfrm>
          <a:prstGeom prst="rect">
            <a:avLst/>
          </a:prstGeom>
          <a:solidFill>
            <a:srgbClr val="262626">
              <a:alpha val="75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a typeface=""/>
              <a:cs typeface=""/>
            </a:endParaRPr>
          </a:p>
        </p:txBody>
      </p:sp>
      <p:sp>
        <p:nvSpPr>
          <p:cNvPr id="3" name="Rectangle 6"/>
          <p:cNvSpPr/>
          <p:nvPr/>
        </p:nvSpPr>
        <p:spPr>
          <a:xfrm>
            <a:off x="0" y="3075712"/>
            <a:ext cx="12188952" cy="2639287"/>
          </a:xfrm>
          <a:prstGeom prst="rect">
            <a:avLst/>
          </a:prstGeom>
          <a:solidFill>
            <a:srgbClr val="0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a typeface=""/>
              <a:cs typeface=""/>
            </a:endParaRPr>
          </a:p>
        </p:txBody>
      </p:sp>
      <p:sp>
        <p:nvSpPr>
          <p:cNvPr id="4" name="Title 1"/>
          <p:cNvSpPr txBox="1">
            <a:spLocks noGrp="1"/>
          </p:cNvSpPr>
          <p:nvPr>
            <p:ph type="ctrTitle"/>
          </p:nvPr>
        </p:nvSpPr>
        <p:spPr>
          <a:xfrm>
            <a:off x="1066803" y="3165762"/>
            <a:ext cx="10058400" cy="1711034"/>
          </a:xfrm>
        </p:spPr>
        <p:txBody>
          <a:bodyPr/>
          <a:lstStyle>
            <a:lvl1pPr>
              <a:lnSpc>
                <a:spcPct val="80000"/>
              </a:lnSpc>
              <a:defRPr lang="en-US" sz="5400">
                <a:solidFill>
                  <a:srgbClr val="FFFFFF"/>
                </a:solidFill>
              </a:defRPr>
            </a:lvl1pPr>
          </a:lstStyle>
          <a:p>
            <a:pPr lvl="0"/>
            <a:r>
              <a:rPr lang="en-US"/>
              <a:t>Click to edit Master title style</a:t>
            </a:r>
          </a:p>
        </p:txBody>
      </p:sp>
      <p:sp>
        <p:nvSpPr>
          <p:cNvPr id="5" name="Subtitle 2"/>
          <p:cNvSpPr txBox="1">
            <a:spLocks noGrp="1"/>
          </p:cNvSpPr>
          <p:nvPr>
            <p:ph type="subTitle" idx="1"/>
          </p:nvPr>
        </p:nvSpPr>
        <p:spPr>
          <a:xfrm>
            <a:off x="1066803" y="4953003"/>
            <a:ext cx="10058400" cy="685800"/>
          </a:xfrm>
        </p:spPr>
        <p:txBody>
          <a:bodyPr/>
          <a:lstStyle>
            <a:lvl1pPr marL="0" indent="0">
              <a:spcBef>
                <a:spcPts val="0"/>
              </a:spcBef>
              <a:buNone/>
              <a:defRPr lang="en-US">
                <a:solidFill>
                  <a:srgbClr val="92D050"/>
                </a:solidFill>
                <a:latin typeface="Consolas"/>
              </a:defRPr>
            </a:lvl1pPr>
          </a:lstStyle>
          <a:p>
            <a:pPr lvl="0"/>
            <a:r>
              <a:rPr lang="en-US"/>
              <a:t>Click to edit Master subtitle style</a:t>
            </a:r>
          </a:p>
        </p:txBody>
      </p:sp>
    </p:spTree>
    <p:extLst>
      <p:ext uri="{BB962C8B-B14F-4D97-AF65-F5344CB8AC3E}">
        <p14:creationId xmlns:p14="http://schemas.microsoft.com/office/powerpoint/2010/main" val="4080711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2AEF9049-79C9-49B4-B73E-B1C64642A4D7}" type="datetime1">
              <a:rPr lang="en-US"/>
              <a:pPr lvl="0"/>
              <a:t>2/20/2015</a:t>
            </a:fld>
            <a:endParaRPr lang="en-US"/>
          </a:p>
        </p:txBody>
      </p:sp>
      <p:sp>
        <p:nvSpPr>
          <p:cNvPr id="5" name="Footer Placeholder 4"/>
          <p:cNvSpPr txBox="1">
            <a:spLocks noGrp="1"/>
          </p:cNvSpPr>
          <p:nvPr>
            <p:ph type="ftr" sz="quarter" idx="9"/>
          </p:nvPr>
        </p:nvSpPr>
        <p:spPr/>
        <p:txBody>
          <a:bodyPr/>
          <a:lstStyle>
            <a:lvl1pPr>
              <a:defRPr lang="en-US"/>
            </a:lvl1pPr>
          </a:lstStyle>
          <a:p>
            <a:pPr lvl="0"/>
            <a:endParaRPr lang="en-US"/>
          </a:p>
        </p:txBody>
      </p:sp>
      <p:sp>
        <p:nvSpPr>
          <p:cNvPr id="6" name="Slide Number Placeholder 5"/>
          <p:cNvSpPr txBox="1">
            <a:spLocks noGrp="1"/>
          </p:cNvSpPr>
          <p:nvPr>
            <p:ph type="sldNum" sz="quarter" idx="8"/>
          </p:nvPr>
        </p:nvSpPr>
        <p:spPr/>
        <p:txBody>
          <a:bodyPr/>
          <a:lstStyle>
            <a:lvl1pPr>
              <a:defRPr lang="en-US"/>
            </a:lvl1pPr>
          </a:lstStyle>
          <a:p>
            <a:pPr lvl="0"/>
            <a:fld id="{09BE236C-6F60-4BDC-AD81-D0FF51728D6F}" type="slidenum">
              <a:t>‹#›</a:t>
            </a:fld>
            <a:endParaRPr lang="en-US"/>
          </a:p>
        </p:txBody>
      </p:sp>
    </p:spTree>
    <p:extLst>
      <p:ext uri="{BB962C8B-B14F-4D97-AF65-F5344CB8AC3E}">
        <p14:creationId xmlns:p14="http://schemas.microsoft.com/office/powerpoint/2010/main" val="3225379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457200"/>
            <a:ext cx="1943100" cy="5638803"/>
          </a:xfrm>
        </p:spPr>
        <p:txBody>
          <a:bodyPr vert="eaVert"/>
          <a:lstStyle>
            <a:lvl1pPr>
              <a:defRPr lang="en-US"/>
            </a:lvl1pPr>
          </a:lstStyle>
          <a:p>
            <a:pPr lvl="0"/>
            <a:r>
              <a:rPr lang="en-US"/>
              <a:t>Click to edit Master title style</a:t>
            </a:r>
          </a:p>
        </p:txBody>
      </p:sp>
      <p:sp>
        <p:nvSpPr>
          <p:cNvPr id="3" name="Vertical Text Placeholder 2"/>
          <p:cNvSpPr txBox="1">
            <a:spLocks noGrp="1"/>
          </p:cNvSpPr>
          <p:nvPr>
            <p:ph type="body" orient="vert" idx="1"/>
          </p:nvPr>
        </p:nvSpPr>
        <p:spPr>
          <a:xfrm>
            <a:off x="1524003" y="457200"/>
            <a:ext cx="7048496" cy="5638803"/>
          </a:xfrm>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0DAFD706-7091-4D73-A33B-3F1A5F325CA4}" type="datetime1">
              <a:rPr lang="en-US"/>
              <a:pPr lvl="0"/>
              <a:t>2/20/2015</a:t>
            </a:fld>
            <a:endParaRPr lang="en-US"/>
          </a:p>
        </p:txBody>
      </p:sp>
      <p:sp>
        <p:nvSpPr>
          <p:cNvPr id="5" name="Footer Placeholder 4"/>
          <p:cNvSpPr txBox="1">
            <a:spLocks noGrp="1"/>
          </p:cNvSpPr>
          <p:nvPr>
            <p:ph type="ftr" sz="quarter" idx="9"/>
          </p:nvPr>
        </p:nvSpPr>
        <p:spPr/>
        <p:txBody>
          <a:bodyPr/>
          <a:lstStyle>
            <a:lvl1pPr>
              <a:defRPr lang="en-US"/>
            </a:lvl1pPr>
          </a:lstStyle>
          <a:p>
            <a:pPr lvl="0"/>
            <a:endParaRPr lang="en-US"/>
          </a:p>
        </p:txBody>
      </p:sp>
      <p:sp>
        <p:nvSpPr>
          <p:cNvPr id="6" name="Slide Number Placeholder 5"/>
          <p:cNvSpPr txBox="1">
            <a:spLocks noGrp="1"/>
          </p:cNvSpPr>
          <p:nvPr>
            <p:ph type="sldNum" sz="quarter" idx="8"/>
          </p:nvPr>
        </p:nvSpPr>
        <p:spPr/>
        <p:txBody>
          <a:bodyPr/>
          <a:lstStyle>
            <a:lvl1pPr>
              <a:defRPr lang="en-US"/>
            </a:lvl1pPr>
          </a:lstStyle>
          <a:p>
            <a:pPr lvl="0"/>
            <a:fld id="{B0CCA0CA-02A1-486F-98F2-72ED0A77F388}" type="slidenum">
              <a:t>‹#›</a:t>
            </a:fld>
            <a:endParaRPr lang="en-US"/>
          </a:p>
        </p:txBody>
      </p:sp>
    </p:spTree>
    <p:extLst>
      <p:ext uri="{BB962C8B-B14F-4D97-AF65-F5344CB8AC3E}">
        <p14:creationId xmlns:p14="http://schemas.microsoft.com/office/powerpoint/2010/main" val="2494826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p>
        </p:txBody>
      </p:sp>
      <p:sp>
        <p:nvSpPr>
          <p:cNvPr id="3" name="Content Placeholder 2"/>
          <p:cNvSpPr txBox="1">
            <a:spLocks noGrp="1"/>
          </p:cNvSpPr>
          <p:nvPr>
            <p:ph idx="1"/>
          </p:nvPr>
        </p:nvSpPr>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30CEFD76-152A-4099-8B5C-133CD77201CC}" type="datetime1">
              <a:rPr lang="en-US"/>
              <a:pPr lvl="0"/>
              <a:t>2/20/2015</a:t>
            </a:fld>
            <a:endParaRPr lang="en-US"/>
          </a:p>
        </p:txBody>
      </p:sp>
      <p:sp>
        <p:nvSpPr>
          <p:cNvPr id="5" name="Footer Placeholder 4"/>
          <p:cNvSpPr txBox="1">
            <a:spLocks noGrp="1"/>
          </p:cNvSpPr>
          <p:nvPr>
            <p:ph type="ftr" sz="quarter" idx="9"/>
          </p:nvPr>
        </p:nvSpPr>
        <p:spPr/>
        <p:txBody>
          <a:bodyPr/>
          <a:lstStyle>
            <a:lvl1pPr>
              <a:defRPr lang="en-US"/>
            </a:lvl1pPr>
          </a:lstStyle>
          <a:p>
            <a:pPr lvl="0"/>
            <a:endParaRPr lang="en-US"/>
          </a:p>
        </p:txBody>
      </p:sp>
      <p:sp>
        <p:nvSpPr>
          <p:cNvPr id="6" name="Slide Number Placeholder 5"/>
          <p:cNvSpPr txBox="1">
            <a:spLocks noGrp="1"/>
          </p:cNvSpPr>
          <p:nvPr>
            <p:ph type="sldNum" sz="quarter" idx="8"/>
          </p:nvPr>
        </p:nvSpPr>
        <p:spPr/>
        <p:txBody>
          <a:bodyPr/>
          <a:lstStyle>
            <a:lvl1pPr>
              <a:defRPr lang="en-US"/>
            </a:lvl1pPr>
          </a:lstStyle>
          <a:p>
            <a:pPr lvl="0"/>
            <a:fld id="{7D181BEA-1097-4737-8974-5CA246A4432F}" type="slidenum">
              <a:t>‹#›</a:t>
            </a:fld>
            <a:endParaRPr lang="en-US"/>
          </a:p>
        </p:txBody>
      </p:sp>
    </p:spTree>
    <p:extLst>
      <p:ext uri="{BB962C8B-B14F-4D97-AF65-F5344CB8AC3E}">
        <p14:creationId xmlns:p14="http://schemas.microsoft.com/office/powerpoint/2010/main" val="432190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1524003" y="1828800"/>
            <a:ext cx="9144000" cy="2743200"/>
          </a:xfrm>
        </p:spPr>
        <p:txBody>
          <a:bodyPr/>
          <a:lstStyle>
            <a:lvl1pPr>
              <a:defRPr lang="en-US" sz="5400">
                <a:solidFill>
                  <a:srgbClr val="FFFFFF"/>
                </a:solidFill>
              </a:defRPr>
            </a:lvl1pPr>
          </a:lstStyle>
          <a:p>
            <a:pPr lvl="0"/>
            <a:r>
              <a:rPr lang="en-US"/>
              <a:t>Click to edit Master title style</a:t>
            </a:r>
          </a:p>
        </p:txBody>
      </p:sp>
      <p:sp>
        <p:nvSpPr>
          <p:cNvPr id="3" name="Text Placeholder 2"/>
          <p:cNvSpPr txBox="1">
            <a:spLocks noGrp="1"/>
          </p:cNvSpPr>
          <p:nvPr>
            <p:ph type="body" idx="1"/>
          </p:nvPr>
        </p:nvSpPr>
        <p:spPr>
          <a:xfrm>
            <a:off x="1524003" y="4589465"/>
            <a:ext cx="9144000" cy="1506538"/>
          </a:xfrm>
        </p:spPr>
        <p:txBody>
          <a:bodyPr/>
          <a:lstStyle>
            <a:lvl1pPr marL="0" indent="0">
              <a:spcBef>
                <a:spcPts val="0"/>
              </a:spcBef>
              <a:buNone/>
              <a:defRPr lang="en-US">
                <a:solidFill>
                  <a:srgbClr val="92D050"/>
                </a:solidFill>
                <a:latin typeface="Consolas"/>
              </a:defRPr>
            </a:lvl1pPr>
          </a:lstStyle>
          <a:p>
            <a:pPr lvl="0"/>
            <a:r>
              <a:rPr lang="en-US"/>
              <a:t>Click to edit Master text styles</a:t>
            </a:r>
          </a:p>
        </p:txBody>
      </p:sp>
    </p:spTree>
    <p:extLst>
      <p:ext uri="{BB962C8B-B14F-4D97-AF65-F5344CB8AC3E}">
        <p14:creationId xmlns:p14="http://schemas.microsoft.com/office/powerpoint/2010/main" val="911286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p>
        </p:txBody>
      </p:sp>
      <p:sp>
        <p:nvSpPr>
          <p:cNvPr id="3" name="Content Placeholder 2"/>
          <p:cNvSpPr txBox="1">
            <a:spLocks noGrp="1"/>
          </p:cNvSpPr>
          <p:nvPr>
            <p:ph idx="1"/>
          </p:nvPr>
        </p:nvSpPr>
        <p:spPr>
          <a:xfrm>
            <a:off x="1524003" y="1825627"/>
            <a:ext cx="4343400" cy="4270376"/>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324603" y="1825627"/>
            <a:ext cx="4343400" cy="4270376"/>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7318C099-0A2C-4BB2-A2C0-007525AD5B2B}" type="datetime1">
              <a:rPr lang="en-US"/>
              <a:pPr lvl="0"/>
              <a:t>2/20/2015</a:t>
            </a:fld>
            <a:endParaRPr lang="en-US"/>
          </a:p>
        </p:txBody>
      </p:sp>
      <p:sp>
        <p:nvSpPr>
          <p:cNvPr id="6" name="Footer Placeholder 5"/>
          <p:cNvSpPr txBox="1">
            <a:spLocks noGrp="1"/>
          </p:cNvSpPr>
          <p:nvPr>
            <p:ph type="ftr" sz="quarter" idx="9"/>
          </p:nvPr>
        </p:nvSpPr>
        <p:spPr/>
        <p:txBody>
          <a:bodyPr/>
          <a:lstStyle>
            <a:lvl1pPr>
              <a:defRPr lang="en-US"/>
            </a:lvl1pPr>
          </a:lstStyle>
          <a:p>
            <a:pPr lvl="0"/>
            <a:endParaRPr lang="en-US"/>
          </a:p>
        </p:txBody>
      </p:sp>
      <p:sp>
        <p:nvSpPr>
          <p:cNvPr id="7" name="Slide Number Placeholder 6"/>
          <p:cNvSpPr txBox="1">
            <a:spLocks noGrp="1"/>
          </p:cNvSpPr>
          <p:nvPr>
            <p:ph type="sldNum" sz="quarter" idx="8"/>
          </p:nvPr>
        </p:nvSpPr>
        <p:spPr/>
        <p:txBody>
          <a:bodyPr/>
          <a:lstStyle>
            <a:lvl1pPr>
              <a:defRPr lang="en-US"/>
            </a:lvl1pPr>
          </a:lstStyle>
          <a:p>
            <a:pPr lvl="0"/>
            <a:fld id="{6745DA12-5EF3-4967-88F4-851BCD550937}" type="slidenum">
              <a:t>‹#›</a:t>
            </a:fld>
            <a:endParaRPr lang="en-US"/>
          </a:p>
        </p:txBody>
      </p:sp>
    </p:spTree>
    <p:extLst>
      <p:ext uri="{BB962C8B-B14F-4D97-AF65-F5344CB8AC3E}">
        <p14:creationId xmlns:p14="http://schemas.microsoft.com/office/powerpoint/2010/main" val="3657179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p>
        </p:txBody>
      </p:sp>
      <p:sp>
        <p:nvSpPr>
          <p:cNvPr id="3" name="Text Placeholder 2"/>
          <p:cNvSpPr txBox="1">
            <a:spLocks noGrp="1"/>
          </p:cNvSpPr>
          <p:nvPr>
            <p:ph type="body" idx="1"/>
          </p:nvPr>
        </p:nvSpPr>
        <p:spPr>
          <a:xfrm>
            <a:off x="1527048" y="1828800"/>
            <a:ext cx="4343400" cy="685800"/>
          </a:xfrm>
        </p:spPr>
        <p:txBody>
          <a:bodyPr anchor="ctr"/>
          <a:lstStyle>
            <a:lvl1pPr marL="0" indent="0">
              <a:spcBef>
                <a:spcPts val="0"/>
              </a:spcBef>
              <a:buNone/>
              <a:defRPr lang="en-US" sz="2200">
                <a:solidFill>
                  <a:srgbClr val="FFFFFF"/>
                </a:solidFill>
              </a:defRPr>
            </a:lvl1pPr>
          </a:lstStyle>
          <a:p>
            <a:pPr lvl="0"/>
            <a:r>
              <a:rPr lang="en-US"/>
              <a:t>Click to edit Master text styles</a:t>
            </a:r>
          </a:p>
        </p:txBody>
      </p:sp>
      <p:sp>
        <p:nvSpPr>
          <p:cNvPr id="4" name="Content Placeholder 3"/>
          <p:cNvSpPr txBox="1">
            <a:spLocks noGrp="1"/>
          </p:cNvSpPr>
          <p:nvPr>
            <p:ph idx="2"/>
          </p:nvPr>
        </p:nvSpPr>
        <p:spPr>
          <a:xfrm>
            <a:off x="1527048" y="2514600"/>
            <a:ext cx="4343400" cy="3581403"/>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327648" y="1828800"/>
            <a:ext cx="4343400" cy="685800"/>
          </a:xfrm>
        </p:spPr>
        <p:txBody>
          <a:bodyPr anchor="ctr"/>
          <a:lstStyle>
            <a:lvl1pPr marL="0" indent="0">
              <a:spcBef>
                <a:spcPts val="0"/>
              </a:spcBef>
              <a:buNone/>
              <a:defRPr lang="en-US" sz="2200">
                <a:solidFill>
                  <a:srgbClr val="FFFFFF"/>
                </a:solidFill>
              </a:defRPr>
            </a:lvl1pPr>
          </a:lstStyle>
          <a:p>
            <a:pPr lvl="0"/>
            <a:r>
              <a:rPr lang="en-US"/>
              <a:t>Click to edit Master text styles</a:t>
            </a:r>
          </a:p>
        </p:txBody>
      </p:sp>
      <p:sp>
        <p:nvSpPr>
          <p:cNvPr id="6" name="Content Placeholder 5"/>
          <p:cNvSpPr txBox="1">
            <a:spLocks noGrp="1"/>
          </p:cNvSpPr>
          <p:nvPr>
            <p:ph idx="4"/>
          </p:nvPr>
        </p:nvSpPr>
        <p:spPr>
          <a:xfrm>
            <a:off x="6327648" y="2514600"/>
            <a:ext cx="4343400" cy="3581403"/>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E1856567-1737-4F6C-8137-A6E36B99BAF5}" type="datetime1">
              <a:rPr lang="en-US"/>
              <a:pPr lvl="0"/>
              <a:t>2/20/2015</a:t>
            </a:fld>
            <a:endParaRPr lang="en-US"/>
          </a:p>
        </p:txBody>
      </p:sp>
      <p:sp>
        <p:nvSpPr>
          <p:cNvPr id="8" name="Footer Placeholder 7"/>
          <p:cNvSpPr txBox="1">
            <a:spLocks noGrp="1"/>
          </p:cNvSpPr>
          <p:nvPr>
            <p:ph type="ftr" sz="quarter" idx="9"/>
          </p:nvPr>
        </p:nvSpPr>
        <p:spPr/>
        <p:txBody>
          <a:bodyPr/>
          <a:lstStyle>
            <a:lvl1pPr>
              <a:defRPr lang="en-US"/>
            </a:lvl1pPr>
          </a:lstStyle>
          <a:p>
            <a:pPr lvl="0"/>
            <a:endParaRPr lang="en-US"/>
          </a:p>
        </p:txBody>
      </p:sp>
      <p:sp>
        <p:nvSpPr>
          <p:cNvPr id="9" name="Slide Number Placeholder 8"/>
          <p:cNvSpPr txBox="1">
            <a:spLocks noGrp="1"/>
          </p:cNvSpPr>
          <p:nvPr>
            <p:ph type="sldNum" sz="quarter" idx="8"/>
          </p:nvPr>
        </p:nvSpPr>
        <p:spPr/>
        <p:txBody>
          <a:bodyPr/>
          <a:lstStyle>
            <a:lvl1pPr>
              <a:defRPr lang="en-US"/>
            </a:lvl1pPr>
          </a:lstStyle>
          <a:p>
            <a:pPr lvl="0"/>
            <a:fld id="{6D6ADA46-1C1D-4BC7-8466-CB143BEBF8AE}" type="slidenum">
              <a:t>‹#›</a:t>
            </a:fld>
            <a:endParaRPr lang="en-US"/>
          </a:p>
        </p:txBody>
      </p:sp>
    </p:spTree>
    <p:extLst>
      <p:ext uri="{BB962C8B-B14F-4D97-AF65-F5344CB8AC3E}">
        <p14:creationId xmlns:p14="http://schemas.microsoft.com/office/powerpoint/2010/main" val="3762609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1FFBE184-197F-42EE-8436-4087F9F2F8F1}" type="datetime1">
              <a:rPr lang="en-US"/>
              <a:pPr lvl="0"/>
              <a:t>2/20/2015</a:t>
            </a:fld>
            <a:endParaRPr lang="en-US"/>
          </a:p>
        </p:txBody>
      </p:sp>
      <p:sp>
        <p:nvSpPr>
          <p:cNvPr id="4" name="Footer Placeholder 3"/>
          <p:cNvSpPr txBox="1">
            <a:spLocks noGrp="1"/>
          </p:cNvSpPr>
          <p:nvPr>
            <p:ph type="ftr" sz="quarter" idx="9"/>
          </p:nvPr>
        </p:nvSpPr>
        <p:spPr/>
        <p:txBody>
          <a:bodyPr/>
          <a:lstStyle>
            <a:lvl1pPr>
              <a:defRPr lang="en-US"/>
            </a:lvl1pPr>
          </a:lstStyle>
          <a:p>
            <a:pPr lvl="0"/>
            <a:endParaRPr lang="en-US"/>
          </a:p>
        </p:txBody>
      </p:sp>
      <p:sp>
        <p:nvSpPr>
          <p:cNvPr id="5" name="Slide Number Placeholder 4"/>
          <p:cNvSpPr txBox="1">
            <a:spLocks noGrp="1"/>
          </p:cNvSpPr>
          <p:nvPr>
            <p:ph type="sldNum" sz="quarter" idx="8"/>
          </p:nvPr>
        </p:nvSpPr>
        <p:spPr/>
        <p:txBody>
          <a:bodyPr/>
          <a:lstStyle>
            <a:lvl1pPr>
              <a:defRPr lang="en-US"/>
            </a:lvl1pPr>
          </a:lstStyle>
          <a:p>
            <a:pPr lvl="0"/>
            <a:fld id="{77A39945-E731-42F5-9CCC-C296149C9F25}" type="slidenum">
              <a:t>‹#›</a:t>
            </a:fld>
            <a:endParaRPr lang="en-US"/>
          </a:p>
        </p:txBody>
      </p:sp>
    </p:spTree>
    <p:extLst>
      <p:ext uri="{BB962C8B-B14F-4D97-AF65-F5344CB8AC3E}">
        <p14:creationId xmlns:p14="http://schemas.microsoft.com/office/powerpoint/2010/main" val="3038764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7671C3B4-884C-474E-A03C-441AD6B044BB}" type="datetime1">
              <a:rPr lang="en-US"/>
              <a:pPr lvl="0"/>
              <a:t>2/20/2015</a:t>
            </a:fld>
            <a:endParaRPr lang="en-US"/>
          </a:p>
        </p:txBody>
      </p:sp>
      <p:sp>
        <p:nvSpPr>
          <p:cNvPr id="3" name="Footer Placeholder 2"/>
          <p:cNvSpPr txBox="1">
            <a:spLocks noGrp="1"/>
          </p:cNvSpPr>
          <p:nvPr>
            <p:ph type="ftr" sz="quarter" idx="9"/>
          </p:nvPr>
        </p:nvSpPr>
        <p:spPr/>
        <p:txBody>
          <a:bodyPr/>
          <a:lstStyle>
            <a:lvl1pPr>
              <a:defRPr lang="en-US"/>
            </a:lvl1pPr>
          </a:lstStyle>
          <a:p>
            <a:pPr lvl="0"/>
            <a:endParaRPr lang="en-US"/>
          </a:p>
        </p:txBody>
      </p:sp>
      <p:sp>
        <p:nvSpPr>
          <p:cNvPr id="4" name="Slide Number Placeholder 3"/>
          <p:cNvSpPr txBox="1">
            <a:spLocks noGrp="1"/>
          </p:cNvSpPr>
          <p:nvPr>
            <p:ph type="sldNum" sz="quarter" idx="8"/>
          </p:nvPr>
        </p:nvSpPr>
        <p:spPr/>
        <p:txBody>
          <a:bodyPr/>
          <a:lstStyle>
            <a:lvl1pPr>
              <a:defRPr lang="en-US"/>
            </a:lvl1pPr>
          </a:lstStyle>
          <a:p>
            <a:pPr lvl="0"/>
            <a:fld id="{4C27C3EA-F6EC-431D-841F-7DC3132182DC}" type="slidenum">
              <a:t>‹#›</a:t>
            </a:fld>
            <a:endParaRPr lang="en-US"/>
          </a:p>
        </p:txBody>
      </p:sp>
    </p:spTree>
    <p:extLst>
      <p:ext uri="{BB962C8B-B14F-4D97-AF65-F5344CB8AC3E}">
        <p14:creationId xmlns:p14="http://schemas.microsoft.com/office/powerpoint/2010/main" val="2798285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002591" y="1600200"/>
            <a:ext cx="3122611" cy="1828800"/>
          </a:xfrm>
        </p:spPr>
        <p:txBody>
          <a:bodyPr/>
          <a:lstStyle>
            <a:lvl1pPr>
              <a:defRPr lang="en-US"/>
            </a:lvl1pPr>
          </a:lstStyle>
          <a:p>
            <a:pPr lvl="0"/>
            <a:r>
              <a:rPr lang="en-US"/>
              <a:t>Click to edit Master title style</a:t>
            </a:r>
          </a:p>
        </p:txBody>
      </p:sp>
      <p:sp>
        <p:nvSpPr>
          <p:cNvPr id="3" name="Content Placeholder 2"/>
          <p:cNvSpPr txBox="1">
            <a:spLocks noGrp="1"/>
          </p:cNvSpPr>
          <p:nvPr>
            <p:ph idx="4294967295"/>
          </p:nvPr>
        </p:nvSpPr>
        <p:spPr>
          <a:xfrm>
            <a:off x="760415" y="761996"/>
            <a:ext cx="6400800" cy="5333996"/>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4294967295"/>
          </p:nvPr>
        </p:nvSpPr>
        <p:spPr>
          <a:xfrm>
            <a:off x="8001036" y="3429000"/>
            <a:ext cx="3124157" cy="1828800"/>
          </a:xfrm>
        </p:spPr>
        <p:txBody>
          <a:bodyPr/>
          <a:lstStyle>
            <a:lvl1pPr marL="0" indent="0">
              <a:spcBef>
                <a:spcPts val="0"/>
              </a:spcBef>
              <a:buNone/>
              <a:defRPr lang="en-US"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10321A20-8C7A-43E0-AE2B-338C5699B511}" type="datetime1">
              <a:rPr lang="en-US"/>
              <a:pPr lvl="0"/>
              <a:t>2/20/2015</a:t>
            </a:fld>
            <a:endParaRPr lang="en-US"/>
          </a:p>
        </p:txBody>
      </p:sp>
      <p:sp>
        <p:nvSpPr>
          <p:cNvPr id="6" name="Footer Placeholder 5"/>
          <p:cNvSpPr txBox="1">
            <a:spLocks noGrp="1"/>
          </p:cNvSpPr>
          <p:nvPr>
            <p:ph type="ftr" sz="quarter" idx="9"/>
          </p:nvPr>
        </p:nvSpPr>
        <p:spPr/>
        <p:txBody>
          <a:bodyPr/>
          <a:lstStyle>
            <a:lvl1pPr>
              <a:defRPr lang="en-US"/>
            </a:lvl1pPr>
          </a:lstStyle>
          <a:p>
            <a:pPr lvl="0"/>
            <a:endParaRPr lang="en-US"/>
          </a:p>
        </p:txBody>
      </p:sp>
      <p:sp>
        <p:nvSpPr>
          <p:cNvPr id="7" name="Slide Number Placeholder 6"/>
          <p:cNvSpPr txBox="1">
            <a:spLocks noGrp="1"/>
          </p:cNvSpPr>
          <p:nvPr>
            <p:ph type="sldNum" sz="quarter" idx="8"/>
          </p:nvPr>
        </p:nvSpPr>
        <p:spPr/>
        <p:txBody>
          <a:bodyPr/>
          <a:lstStyle>
            <a:lvl1pPr>
              <a:defRPr lang="en-US"/>
            </a:lvl1pPr>
          </a:lstStyle>
          <a:p>
            <a:pPr lvl="0"/>
            <a:fld id="{0083E8AC-D138-49A7-8228-A9DC342C1165}" type="slidenum">
              <a:t>‹#›</a:t>
            </a:fld>
            <a:endParaRPr lang="en-US"/>
          </a:p>
        </p:txBody>
      </p:sp>
    </p:spTree>
    <p:extLst>
      <p:ext uri="{BB962C8B-B14F-4D97-AF65-F5344CB8AC3E}">
        <p14:creationId xmlns:p14="http://schemas.microsoft.com/office/powerpoint/2010/main" val="3443778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Rectangle 7"/>
          <p:cNvSpPr/>
          <p:nvPr/>
        </p:nvSpPr>
        <p:spPr>
          <a:xfrm>
            <a:off x="644094" y="640080"/>
            <a:ext cx="6675120" cy="5577840"/>
          </a:xfrm>
          <a:prstGeom prst="rect">
            <a:avLst/>
          </a:prstGeom>
          <a:solidFill>
            <a:srgbClr val="000000"/>
          </a:solidFill>
          <a:ln w="101598">
            <a:solidFill>
              <a:srgbClr val="FFFFFF"/>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ndara"/>
              <a:ea typeface=""/>
              <a:cs typeface=""/>
            </a:endParaRPr>
          </a:p>
        </p:txBody>
      </p:sp>
      <p:sp>
        <p:nvSpPr>
          <p:cNvPr id="3" name="Title 1"/>
          <p:cNvSpPr txBox="1">
            <a:spLocks noGrp="1"/>
          </p:cNvSpPr>
          <p:nvPr>
            <p:ph type="title"/>
          </p:nvPr>
        </p:nvSpPr>
        <p:spPr>
          <a:xfrm>
            <a:off x="7997955" y="1600200"/>
            <a:ext cx="3127248" cy="1828800"/>
          </a:xfrm>
        </p:spPr>
        <p:txBody>
          <a:bodyPr/>
          <a:lstStyle>
            <a:lvl1pPr>
              <a:defRPr lang="en-US"/>
            </a:lvl1pPr>
          </a:lstStyle>
          <a:p>
            <a:pPr lvl="0"/>
            <a:r>
              <a:rPr lang="en-US"/>
              <a:t>Click to edit Master title style</a:t>
            </a:r>
          </a:p>
        </p:txBody>
      </p:sp>
      <p:sp>
        <p:nvSpPr>
          <p:cNvPr id="4" name="Picture Placeholder 2"/>
          <p:cNvSpPr txBox="1">
            <a:spLocks noGrp="1"/>
          </p:cNvSpPr>
          <p:nvPr>
            <p:ph type="pic" idx="1"/>
          </p:nvPr>
        </p:nvSpPr>
        <p:spPr>
          <a:xfrm>
            <a:off x="781254" y="777240"/>
            <a:ext cx="6400800" cy="5303520"/>
          </a:xfrm>
        </p:spPr>
        <p:txBody>
          <a:bodyPr tIns="457200" anchorCtr="1"/>
          <a:lstStyle>
            <a:lvl1pPr marL="0" indent="0" algn="ctr">
              <a:buNone/>
              <a:defRPr lang="en-US"/>
            </a:lvl1pPr>
          </a:lstStyle>
          <a:p>
            <a:pPr lvl="0"/>
            <a:r>
              <a:rPr lang="en-US"/>
              <a:t>Click icon to add picture</a:t>
            </a:r>
          </a:p>
        </p:txBody>
      </p:sp>
      <p:sp>
        <p:nvSpPr>
          <p:cNvPr id="5" name="Text Placeholder 3"/>
          <p:cNvSpPr txBox="1">
            <a:spLocks noGrp="1"/>
          </p:cNvSpPr>
          <p:nvPr>
            <p:ph type="body" idx="2"/>
          </p:nvPr>
        </p:nvSpPr>
        <p:spPr>
          <a:xfrm>
            <a:off x="7997955" y="3429000"/>
            <a:ext cx="3127248" cy="1828800"/>
          </a:xfrm>
        </p:spPr>
        <p:txBody>
          <a:bodyPr/>
          <a:lstStyle>
            <a:lvl1pPr marL="0" indent="0">
              <a:spcBef>
                <a:spcPts val="0"/>
              </a:spcBef>
              <a:buNone/>
              <a:defRPr lang="en-US" sz="16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pPr lvl="0"/>
            <a:fld id="{A1234ADA-1154-4021-9AB7-3E0CA5A0CDCE}" type="datetime1">
              <a:rPr lang="en-US"/>
              <a:pPr lvl="0"/>
              <a:t>2/20/2015</a:t>
            </a:fld>
            <a:endParaRPr lang="en-US"/>
          </a:p>
        </p:txBody>
      </p:sp>
      <p:sp>
        <p:nvSpPr>
          <p:cNvPr id="7" name="Footer Placeholder 5"/>
          <p:cNvSpPr txBox="1">
            <a:spLocks noGrp="1"/>
          </p:cNvSpPr>
          <p:nvPr>
            <p:ph type="ftr" sz="quarter" idx="9"/>
          </p:nvPr>
        </p:nvSpPr>
        <p:spPr/>
        <p:txBody>
          <a:bodyPr/>
          <a:lstStyle>
            <a:lvl1pPr>
              <a:defRPr lang="en-US"/>
            </a:lvl1pPr>
          </a:lstStyle>
          <a:p>
            <a:pPr lvl="0"/>
            <a:endParaRPr lang="en-US"/>
          </a:p>
        </p:txBody>
      </p:sp>
      <p:sp>
        <p:nvSpPr>
          <p:cNvPr id="8" name="Slide Number Placeholder 6"/>
          <p:cNvSpPr txBox="1">
            <a:spLocks noGrp="1"/>
          </p:cNvSpPr>
          <p:nvPr>
            <p:ph type="sldNum" sz="quarter" idx="8"/>
          </p:nvPr>
        </p:nvSpPr>
        <p:spPr/>
        <p:txBody>
          <a:bodyPr/>
          <a:lstStyle>
            <a:lvl1pPr>
              <a:defRPr lang="en-US"/>
            </a:lvl1pPr>
          </a:lstStyle>
          <a:p>
            <a:pPr lvl="0"/>
            <a:fld id="{BEFA7448-CE17-4C0D-9E82-6458251DF4CA}" type="slidenum">
              <a:t>‹#›</a:t>
            </a:fld>
            <a:endParaRPr lang="en-US"/>
          </a:p>
        </p:txBody>
      </p:sp>
    </p:spTree>
    <p:extLst>
      <p:ext uri="{BB962C8B-B14F-4D97-AF65-F5344CB8AC3E}">
        <p14:creationId xmlns:p14="http://schemas.microsoft.com/office/powerpoint/2010/main" val="2951963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1524003" y="457200"/>
            <a:ext cx="9144000" cy="1143000"/>
          </a:xfrm>
          <a:prstGeom prst="rect">
            <a:avLst/>
          </a:prstGeom>
          <a:noFill/>
          <a:ln>
            <a:noFill/>
          </a:ln>
        </p:spPr>
        <p:txBody>
          <a:bodyPr vert="horz" wrap="square" lIns="91440" tIns="45720" rIns="91440" bIns="45720" anchor="b" anchorCtr="0" compatLnSpc="1"/>
          <a:lstStyle/>
          <a:p>
            <a:pPr lvl="0"/>
            <a:r>
              <a:rPr lang="en-GB"/>
              <a:t>Click to edit Master title style</a:t>
            </a:r>
          </a:p>
        </p:txBody>
      </p:sp>
      <p:sp>
        <p:nvSpPr>
          <p:cNvPr id="3" name="Text Placeholder 2"/>
          <p:cNvSpPr txBox="1">
            <a:spLocks noGrp="1"/>
          </p:cNvSpPr>
          <p:nvPr>
            <p:ph type="body" idx="1"/>
          </p:nvPr>
        </p:nvSpPr>
        <p:spPr>
          <a:xfrm>
            <a:off x="1524003" y="1828800"/>
            <a:ext cx="9144000" cy="4267203"/>
          </a:xfrm>
          <a:prstGeom prst="rect">
            <a:avLst/>
          </a:prstGeom>
          <a:noFill/>
          <a:ln>
            <a:noFill/>
          </a:ln>
        </p:spPr>
        <p:txBody>
          <a:bodyPr vert="horz" wrap="square" lIns="91440" tIns="45720" rIns="91440" bIns="45720" anchor="t" anchorCtr="0" compatLnSpc="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txBox="1">
            <a:spLocks noGrp="1"/>
          </p:cNvSpPr>
          <p:nvPr>
            <p:ph type="dt" sz="half" idx="2"/>
          </p:nvPr>
        </p:nvSpPr>
        <p:spPr>
          <a:xfrm>
            <a:off x="8610603" y="6362696"/>
            <a:ext cx="990596" cy="25717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800" b="0" i="0" u="none" strike="noStrike" kern="1200" cap="none" spc="0" baseline="0">
                <a:solidFill>
                  <a:srgbClr val="D9D9D9"/>
                </a:solidFill>
                <a:uFillTx/>
                <a:latin typeface="Candara"/>
                <a:ea typeface=""/>
                <a:cs typeface=""/>
              </a:defRPr>
            </a:lvl1pPr>
          </a:lstStyle>
          <a:p>
            <a:pPr lvl="0"/>
            <a:fld id="{561543AB-57B3-4B00-91FC-23F0EA1A31D2}" type="datetime1">
              <a:rPr lang="en-US"/>
              <a:pPr lvl="0"/>
              <a:t>2/20/2015</a:t>
            </a:fld>
            <a:endParaRPr lang="en-US"/>
          </a:p>
        </p:txBody>
      </p:sp>
      <p:sp>
        <p:nvSpPr>
          <p:cNvPr id="5" name="Footer Placeholder 4"/>
          <p:cNvSpPr txBox="1">
            <a:spLocks noGrp="1"/>
          </p:cNvSpPr>
          <p:nvPr>
            <p:ph type="ftr" sz="quarter" idx="3"/>
          </p:nvPr>
        </p:nvSpPr>
        <p:spPr>
          <a:xfrm>
            <a:off x="1524003" y="6362696"/>
            <a:ext cx="6881554" cy="25717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800" b="0" i="0" u="none" strike="noStrike" kern="1200" cap="none" spc="0" baseline="0">
                <a:solidFill>
                  <a:srgbClr val="D9D9D9"/>
                </a:solidFill>
                <a:uFillTx/>
                <a:latin typeface="Candara"/>
                <a:ea typeface=""/>
                <a:cs typeface=""/>
              </a:defRPr>
            </a:lvl1pPr>
          </a:lstStyle>
          <a:p>
            <a:pPr lvl="0"/>
            <a:endParaRPr lang="en-GB"/>
          </a:p>
        </p:txBody>
      </p:sp>
      <p:sp>
        <p:nvSpPr>
          <p:cNvPr id="6" name="Slide Number Placeholder 5"/>
          <p:cNvSpPr txBox="1">
            <a:spLocks noGrp="1"/>
          </p:cNvSpPr>
          <p:nvPr>
            <p:ph type="sldNum" sz="quarter" idx="4"/>
          </p:nvPr>
        </p:nvSpPr>
        <p:spPr>
          <a:xfrm>
            <a:off x="9829800" y="6362696"/>
            <a:ext cx="838203" cy="25717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800" b="0" i="0" u="none" strike="noStrike" kern="1200" cap="none" spc="0" baseline="0">
                <a:solidFill>
                  <a:srgbClr val="D9D9D9"/>
                </a:solidFill>
                <a:uFillTx/>
                <a:latin typeface="Candara"/>
                <a:ea typeface=""/>
                <a:cs typeface=""/>
              </a:defRPr>
            </a:lvl1pPr>
          </a:lstStyle>
          <a:p>
            <a:pPr lvl="0"/>
            <a:fld id="{0217E79D-95F7-4254-A067-EA756E196365}" type="slidenum">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en-GB" sz="3400" b="0" i="0" u="none" strike="noStrike" kern="1200" cap="none" spc="0" baseline="0">
          <a:solidFill>
            <a:srgbClr val="92D050"/>
          </a:solidFill>
          <a:uFillTx/>
          <a:latin typeface="Consolas"/>
          <a:ea typeface=""/>
          <a:cs typeface=""/>
        </a:defRPr>
      </a:lvl1pPr>
    </p:titleStyle>
    <p:bodyStyle>
      <a:lvl1pPr marL="228600" marR="0" lvl="0" indent="-228600" algn="l" defTabSz="914400" rtl="0" fontAlgn="auto" hangingPunct="1">
        <a:lnSpc>
          <a:spcPct val="90000"/>
        </a:lnSpc>
        <a:spcBef>
          <a:spcPts val="1800"/>
        </a:spcBef>
        <a:spcAft>
          <a:spcPts val="0"/>
        </a:spcAft>
        <a:buClr>
          <a:srgbClr val="92D050"/>
        </a:buClr>
        <a:buSzPct val="100000"/>
        <a:buFont typeface="Arial" pitchFamily="34"/>
        <a:buChar char="•"/>
        <a:tabLst/>
        <a:defRPr lang="en-GB" sz="2000" b="0" i="0" u="none" strike="noStrike" kern="1200" cap="none" spc="0" baseline="0">
          <a:solidFill>
            <a:srgbClr val="D9D9D9"/>
          </a:solidFill>
          <a:uFillTx/>
          <a:latin typeface="Candara"/>
          <a:ea typeface=""/>
          <a:cs typeface=""/>
        </a:defRPr>
      </a:lvl1pPr>
      <a:lvl2pPr marL="594360" marR="0" lvl="1" indent="-228600" algn="l" defTabSz="914400" rtl="0" fontAlgn="auto" hangingPunct="1">
        <a:lnSpc>
          <a:spcPct val="90000"/>
        </a:lnSpc>
        <a:spcBef>
          <a:spcPts val="1000"/>
        </a:spcBef>
        <a:spcAft>
          <a:spcPts val="0"/>
        </a:spcAft>
        <a:buClr>
          <a:srgbClr val="92D050"/>
        </a:buClr>
        <a:buSzPct val="100000"/>
        <a:buFont typeface="Arial" pitchFamily="34"/>
        <a:buChar char="•"/>
        <a:tabLst/>
        <a:defRPr lang="en-GB" sz="1800" b="0" i="0" u="none" strike="noStrike" kern="1200" cap="none" spc="0" baseline="0">
          <a:solidFill>
            <a:srgbClr val="D9D9D9"/>
          </a:solidFill>
          <a:uFillTx/>
          <a:latin typeface="Candara"/>
          <a:ea typeface=""/>
          <a:cs typeface=""/>
        </a:defRPr>
      </a:lvl2pPr>
      <a:lvl3pPr marL="914400" marR="0" lvl="2" indent="-228600" algn="l" defTabSz="914400" rtl="0" fontAlgn="auto" hangingPunct="1">
        <a:lnSpc>
          <a:spcPct val="90000"/>
        </a:lnSpc>
        <a:spcBef>
          <a:spcPts val="800"/>
        </a:spcBef>
        <a:spcAft>
          <a:spcPts val="0"/>
        </a:spcAft>
        <a:buClr>
          <a:srgbClr val="92D050"/>
        </a:buClr>
        <a:buSzPct val="100000"/>
        <a:buFont typeface="Arial" pitchFamily="34"/>
        <a:buChar char="•"/>
        <a:tabLst/>
        <a:defRPr lang="en-GB" sz="1600" b="0" i="0" u="none" strike="noStrike" kern="1200" cap="none" spc="0" baseline="0">
          <a:solidFill>
            <a:srgbClr val="D9D9D9"/>
          </a:solidFill>
          <a:uFillTx/>
          <a:latin typeface="Candara"/>
          <a:ea typeface=""/>
          <a:cs typeface=""/>
        </a:defRPr>
      </a:lvl3pPr>
      <a:lvl4pPr marL="1234440" marR="0" lvl="3" indent="-228600" algn="l" defTabSz="914400" rtl="0" fontAlgn="auto" hangingPunct="1">
        <a:lnSpc>
          <a:spcPct val="90000"/>
        </a:lnSpc>
        <a:spcBef>
          <a:spcPts val="800"/>
        </a:spcBef>
        <a:spcAft>
          <a:spcPts val="0"/>
        </a:spcAft>
        <a:buClr>
          <a:srgbClr val="92D050"/>
        </a:buClr>
        <a:buSzPct val="100000"/>
        <a:buFont typeface="Arial" pitchFamily="34"/>
        <a:buChar char="•"/>
        <a:tabLst/>
        <a:defRPr lang="en-GB" sz="1400" b="0" i="0" u="none" strike="noStrike" kern="1200" cap="none" spc="0" baseline="0">
          <a:solidFill>
            <a:srgbClr val="D9D9D9"/>
          </a:solidFill>
          <a:uFillTx/>
          <a:latin typeface="Candara"/>
          <a:ea typeface=""/>
          <a:cs typeface=""/>
        </a:defRPr>
      </a:lvl4pPr>
      <a:lvl5pPr marL="1508760" marR="0" lvl="4" indent="-228600" algn="l" defTabSz="914400" rtl="0" fontAlgn="auto" hangingPunct="1">
        <a:lnSpc>
          <a:spcPct val="90000"/>
        </a:lnSpc>
        <a:spcBef>
          <a:spcPts val="800"/>
        </a:spcBef>
        <a:spcAft>
          <a:spcPts val="0"/>
        </a:spcAft>
        <a:buClr>
          <a:srgbClr val="92D050"/>
        </a:buClr>
        <a:buSzPct val="100000"/>
        <a:buFont typeface="Arial" pitchFamily="34"/>
        <a:buChar char="•"/>
        <a:tabLst/>
        <a:defRPr lang="en-GB" sz="1400" b="0" i="0" u="none" strike="noStrike" kern="1200" cap="none" spc="0" baseline="0">
          <a:solidFill>
            <a:srgbClr val="D9D9D9"/>
          </a:solidFill>
          <a:uFillTx/>
          <a:latin typeface="Candara"/>
          <a:ea typeface=""/>
          <a:cs typeface=""/>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ca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yworldofwork.co.uk/content/modern-apprenticeships-textil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yworldofwork.co.uk/node/121151" TargetMode="External"/><Relationship Id="rId2" Type="http://schemas.openxmlformats.org/officeDocument/2006/relationships/hyperlink" Target="http://www.myworldofwork.co.uk/video/ewans-career-in-broadcast-journalism" TargetMode="External"/><Relationship Id="rId1" Type="http://schemas.openxmlformats.org/officeDocument/2006/relationships/slideLayout" Target="../slideLayouts/slideLayout2.xml"/><Relationship Id="rId4" Type="http://schemas.openxmlformats.org/officeDocument/2006/relationships/hyperlink" Target="http://www.myworldofwork.co.uk/node/9227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open.ac.uk/courses/modules/aa100" TargetMode="External"/><Relationship Id="rId2" Type="http://schemas.openxmlformats.org/officeDocument/2006/relationships/hyperlink" Target="http://www.open.ac.uk/courses/modules/l185" TargetMode="External"/><Relationship Id="rId1" Type="http://schemas.openxmlformats.org/officeDocument/2006/relationships/slideLayout" Target="../slideLayouts/slideLayout2.xml"/><Relationship Id="rId4" Type="http://schemas.openxmlformats.org/officeDocument/2006/relationships/hyperlink" Target="http://www.open.ac.uk/courses/modules/u10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edinburghcollege.ac.uk/courses/creative_industries_landing.aspx" TargetMode="External"/><Relationship Id="rId2" Type="http://schemas.openxmlformats.org/officeDocument/2006/relationships/hyperlink" Target="http://www.borderscollege.ac.uk/cours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a:xfrm>
            <a:off x="7104112" y="3437144"/>
            <a:ext cx="4021090" cy="1711034"/>
          </a:xfrm>
        </p:spPr>
        <p:txBody>
          <a:bodyPr/>
          <a:lstStyle/>
          <a:p>
            <a:pPr lvl="0"/>
            <a:r>
              <a:rPr lang="en-GB" dirty="0"/>
              <a:t>Careers in </a:t>
            </a:r>
            <a:r>
              <a:rPr lang="en-GB" dirty="0" smtClean="0"/>
              <a:t>Creative Industries</a:t>
            </a:r>
            <a:endParaRPr lang="en-GB" dirty="0"/>
          </a:p>
        </p:txBody>
      </p:sp>
      <p:sp>
        <p:nvSpPr>
          <p:cNvPr id="3" name="Subtitle 2"/>
          <p:cNvSpPr txBox="1">
            <a:spLocks noGrp="1"/>
          </p:cNvSpPr>
          <p:nvPr>
            <p:ph type="subTitle" idx="1"/>
          </p:nvPr>
        </p:nvSpPr>
        <p:spPr>
          <a:xfrm>
            <a:off x="7392144" y="5157192"/>
            <a:ext cx="3733059" cy="685800"/>
          </a:xfrm>
        </p:spPr>
        <p:txBody>
          <a:bodyPr/>
          <a:lstStyle/>
          <a:p>
            <a:pPr lvl="0"/>
            <a:r>
              <a:rPr lang="en-GB" dirty="0"/>
              <a:t>Earlston High School</a:t>
            </a:r>
          </a:p>
        </p:txBody>
      </p:sp>
      <p:pic>
        <p:nvPicPr>
          <p:cNvPr id="4" name="Picture 3"/>
          <p:cNvPicPr>
            <a:picLocks noChangeAspect="1"/>
          </p:cNvPicPr>
          <p:nvPr/>
        </p:nvPicPr>
        <p:blipFill>
          <a:blip r:embed="rId2"/>
          <a:stretch>
            <a:fillRect/>
          </a:stretch>
        </p:blipFill>
        <p:spPr>
          <a:xfrm>
            <a:off x="8688288" y="188639"/>
            <a:ext cx="1908420" cy="2336689"/>
          </a:xfrm>
          <a:prstGeom prst="rect">
            <a:avLst/>
          </a:prstGeom>
          <a:noFill/>
          <a:ln>
            <a:noFill/>
          </a:ln>
        </p:spPr>
      </p:pic>
      <p:pic>
        <p:nvPicPr>
          <p:cNvPr id="1026" name="Picture 2" descr="http://www.voluntaryarts.org/wp-content/uploads/2011/12/creativ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88088" cy="6910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p:cNvSpPr txBox="1">
            <a:spLocks noGrp="1"/>
          </p:cNvSpPr>
          <p:nvPr>
            <p:ph type="title"/>
          </p:nvPr>
        </p:nvSpPr>
        <p:spPr>
          <a:xfrm>
            <a:off x="1524003" y="457200"/>
            <a:ext cx="9144000" cy="811557"/>
          </a:xfrm>
        </p:spPr>
        <p:txBody>
          <a:bodyPr/>
          <a:lstStyle/>
          <a:p>
            <a:pPr lvl="0"/>
            <a:r>
              <a:rPr lang="en-GB"/>
              <a:t>University Degrees – some examples</a:t>
            </a:r>
          </a:p>
        </p:txBody>
      </p:sp>
      <p:sp>
        <p:nvSpPr>
          <p:cNvPr id="3" name="Content Placeholder 2"/>
          <p:cNvSpPr txBox="1">
            <a:spLocks noGrp="1"/>
          </p:cNvSpPr>
          <p:nvPr>
            <p:ph idx="1"/>
          </p:nvPr>
        </p:nvSpPr>
        <p:spPr>
          <a:xfrm>
            <a:off x="1511356" y="1412775"/>
            <a:ext cx="9144000" cy="5112565"/>
          </a:xfrm>
        </p:spPr>
        <p:txBody>
          <a:bodyPr/>
          <a:lstStyle/>
          <a:p>
            <a:pPr lvl="0">
              <a:lnSpc>
                <a:spcPct val="70000"/>
              </a:lnSpc>
            </a:pPr>
            <a:r>
              <a:rPr lang="en-GB" sz="2400" dirty="0" smtClean="0"/>
              <a:t>Napier University- Acting and English BA, Acting for Stage and Screen BA , Design and Digital Arts - </a:t>
            </a:r>
            <a:r>
              <a:rPr lang="en-GB" sz="2400" dirty="0" err="1" smtClean="0"/>
              <a:t>BDes</a:t>
            </a:r>
            <a:r>
              <a:rPr lang="en-GB" sz="2400" dirty="0" smtClean="0"/>
              <a:t>, English and Film BA</a:t>
            </a:r>
          </a:p>
          <a:p>
            <a:pPr lvl="0">
              <a:lnSpc>
                <a:spcPct val="70000"/>
              </a:lnSpc>
            </a:pPr>
            <a:r>
              <a:rPr lang="en-GB" sz="2400" dirty="0" smtClean="0"/>
              <a:t>Stirling </a:t>
            </a:r>
            <a:r>
              <a:rPr lang="en-GB" sz="2400" dirty="0"/>
              <a:t>University </a:t>
            </a:r>
            <a:r>
              <a:rPr lang="en-GB" sz="2400" dirty="0" smtClean="0"/>
              <a:t>– Digital Media BA , European Film and Media BA, Film and Media BA, Journalism Studies BA </a:t>
            </a:r>
          </a:p>
          <a:p>
            <a:pPr lvl="0">
              <a:lnSpc>
                <a:spcPct val="70000"/>
              </a:lnSpc>
            </a:pPr>
            <a:r>
              <a:rPr lang="en-GB" sz="2400" dirty="0" smtClean="0"/>
              <a:t>Edinburgh </a:t>
            </a:r>
            <a:r>
              <a:rPr lang="en-GB" sz="2400" dirty="0"/>
              <a:t>University – </a:t>
            </a:r>
            <a:r>
              <a:rPr lang="en-GB" sz="2400" dirty="0" smtClean="0"/>
              <a:t>Scottish Literature MA,  Animation BA,  Film and Television BA,  Interior Design BA, Textiles BA, Performance Costume BA, Fashion BA, Music Technology BMus</a:t>
            </a:r>
            <a:endParaRPr lang="en-GB" sz="2400" dirty="0"/>
          </a:p>
          <a:p>
            <a:pPr lvl="0">
              <a:lnSpc>
                <a:spcPct val="70000"/>
              </a:lnSpc>
            </a:pPr>
            <a:r>
              <a:rPr lang="en-GB" sz="2400" dirty="0" smtClean="0"/>
              <a:t>Glasgow University – Theatre Studies MA, Computing/Theatre Studies MA, </a:t>
            </a:r>
          </a:p>
          <a:p>
            <a:pPr lvl="0">
              <a:lnSpc>
                <a:spcPct val="70000"/>
              </a:lnSpc>
            </a:pPr>
            <a:r>
              <a:rPr lang="en-GB" sz="2400" dirty="0" smtClean="0"/>
              <a:t>Royal Conservatoire of Scotland –Production Arts and Design</a:t>
            </a:r>
            <a:r>
              <a:rPr lang="en-GB" sz="2400" dirty="0" smtClean="0"/>
              <a:t> BA</a:t>
            </a:r>
            <a:r>
              <a:rPr lang="en-GB" sz="2400" dirty="0" smtClean="0"/>
              <a:t>, </a:t>
            </a:r>
          </a:p>
          <a:p>
            <a:pPr lvl="0">
              <a:lnSpc>
                <a:spcPct val="70000"/>
              </a:lnSpc>
            </a:pPr>
            <a:r>
              <a:rPr lang="en-GB" sz="2400" dirty="0" smtClean="0"/>
              <a:t>University of the West of Scotland – Contemporary Screen Acting BA, Film Making and Screen Writing BA, Musical Theatre BA, Technical </a:t>
            </a:r>
            <a:r>
              <a:rPr lang="en-GB" sz="2400" dirty="0" err="1" smtClean="0"/>
              <a:t>Theate</a:t>
            </a:r>
            <a:r>
              <a:rPr lang="en-GB" sz="2400" dirty="0" smtClean="0"/>
              <a:t> BA</a:t>
            </a:r>
            <a:endParaRPr lang="en-GB" sz="2400" dirty="0"/>
          </a:p>
          <a:p>
            <a:pPr marL="0" lvl="0" indent="0">
              <a:lnSpc>
                <a:spcPct val="70000"/>
              </a:lnSpc>
              <a:buNone/>
            </a:pPr>
            <a:r>
              <a:rPr lang="en-GB" sz="2400" dirty="0"/>
              <a:t>Go to </a:t>
            </a:r>
            <a:r>
              <a:rPr lang="en-GB" sz="2400" dirty="0">
                <a:hlinkClick r:id="rId2"/>
              </a:rPr>
              <a:t>www.ucas.com</a:t>
            </a:r>
            <a:r>
              <a:rPr lang="en-GB" sz="2400" dirty="0"/>
              <a:t> to look at all options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Modern Apprenticeship Route</a:t>
            </a:r>
          </a:p>
        </p:txBody>
      </p:sp>
      <p:sp>
        <p:nvSpPr>
          <p:cNvPr id="3" name="Content Placeholder 2"/>
          <p:cNvSpPr txBox="1">
            <a:spLocks noGrp="1"/>
          </p:cNvSpPr>
          <p:nvPr>
            <p:ph idx="1"/>
          </p:nvPr>
        </p:nvSpPr>
        <p:spPr/>
        <p:txBody>
          <a:bodyPr/>
          <a:lstStyle/>
          <a:p>
            <a:pPr lvl="0"/>
            <a:r>
              <a:rPr lang="en-GB" dirty="0" smtClean="0"/>
              <a:t>Possible Modern Apprenticeships available in:</a:t>
            </a:r>
          </a:p>
          <a:p>
            <a:pPr lvl="0"/>
            <a:r>
              <a:rPr lang="en-GB" dirty="0" smtClean="0"/>
              <a:t>Creative and Digital Media</a:t>
            </a:r>
          </a:p>
          <a:p>
            <a:pPr lvl="0"/>
            <a:r>
              <a:rPr lang="en-GB" dirty="0" smtClean="0"/>
              <a:t>Creative</a:t>
            </a:r>
          </a:p>
          <a:p>
            <a:pPr lvl="0"/>
            <a:r>
              <a:rPr lang="en-GB" dirty="0" smtClean="0"/>
              <a:t>Fashion and Textile Heritage</a:t>
            </a:r>
            <a:endParaRPr lang="en-GB" dirty="0"/>
          </a:p>
          <a:p>
            <a:pPr lvl="0"/>
            <a:endParaRPr lang="en-GB" dirty="0"/>
          </a:p>
          <a:p>
            <a:pPr lvl="0"/>
            <a:r>
              <a:rPr lang="en-GB" dirty="0" smtClean="0">
                <a:hlinkClick r:id="rId2"/>
              </a:rPr>
              <a:t>MA in Textiles</a:t>
            </a:r>
            <a:endParaRPr lang="en-GB" dirty="0"/>
          </a:p>
        </p:txBody>
      </p:sp>
      <p:pic>
        <p:nvPicPr>
          <p:cNvPr id="4" name="Picture 3"/>
          <p:cNvPicPr>
            <a:picLocks noChangeAspect="1"/>
          </p:cNvPicPr>
          <p:nvPr/>
        </p:nvPicPr>
        <p:blipFill>
          <a:blip r:embed="rId3"/>
          <a:stretch>
            <a:fillRect/>
          </a:stretch>
        </p:blipFill>
        <p:spPr>
          <a:xfrm>
            <a:off x="6888088" y="3573016"/>
            <a:ext cx="3256420" cy="129614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p:cNvSpPr txBox="1">
            <a:spLocks noGrp="1"/>
          </p:cNvSpPr>
          <p:nvPr>
            <p:ph type="title"/>
          </p:nvPr>
        </p:nvSpPr>
        <p:spPr>
          <a:xfrm>
            <a:off x="479376" y="260649"/>
            <a:ext cx="10657184" cy="1143000"/>
          </a:xfrm>
        </p:spPr>
        <p:txBody>
          <a:bodyPr/>
          <a:lstStyle/>
          <a:p>
            <a:pPr lvl="0"/>
            <a:r>
              <a:rPr lang="en-GB" dirty="0" smtClean="0"/>
              <a:t>Careers in Creative Industry: Case Studies</a:t>
            </a:r>
            <a:endParaRPr lang="en-GB" dirty="0"/>
          </a:p>
        </p:txBody>
      </p:sp>
      <p:sp>
        <p:nvSpPr>
          <p:cNvPr id="3" name="Content Placeholder 2"/>
          <p:cNvSpPr txBox="1">
            <a:spLocks noGrp="1"/>
          </p:cNvSpPr>
          <p:nvPr>
            <p:ph idx="1"/>
          </p:nvPr>
        </p:nvSpPr>
        <p:spPr>
          <a:xfrm>
            <a:off x="1127446" y="1628354"/>
            <a:ext cx="9937104" cy="4267203"/>
          </a:xfrm>
        </p:spPr>
        <p:txBody>
          <a:bodyPr/>
          <a:lstStyle/>
          <a:p>
            <a:pPr marL="0" lvl="0" indent="0">
              <a:buNone/>
            </a:pPr>
            <a:r>
              <a:rPr lang="en-GB" sz="3200" dirty="0" smtClean="0">
                <a:hlinkClick r:id="rId2"/>
              </a:rPr>
              <a:t>Ewan’s Career In Broadcast Journalism</a:t>
            </a:r>
            <a:endParaRPr lang="en-GB" sz="3200" dirty="0" smtClean="0"/>
          </a:p>
          <a:p>
            <a:pPr marL="0" lvl="0" indent="0">
              <a:buNone/>
            </a:pPr>
            <a:r>
              <a:rPr lang="en-GB" sz="3200" dirty="0" smtClean="0">
                <a:hlinkClick r:id="rId3"/>
              </a:rPr>
              <a:t>Fraser Thomson, DJ</a:t>
            </a:r>
            <a:endParaRPr lang="en-GB" sz="3200" dirty="0" smtClean="0"/>
          </a:p>
          <a:p>
            <a:pPr marL="0" lvl="0" indent="0">
              <a:buNone/>
            </a:pPr>
            <a:r>
              <a:rPr lang="en-GB" sz="3200" dirty="0" smtClean="0">
                <a:hlinkClick r:id="rId4"/>
              </a:rPr>
              <a:t>Shaun K – Stage Technician</a:t>
            </a:r>
            <a:endParaRPr lang="en-GB" sz="3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le 1"/>
          <p:cNvSpPr txBox="1">
            <a:spLocks noGrp="1"/>
          </p:cNvSpPr>
          <p:nvPr>
            <p:ph type="title"/>
          </p:nvPr>
        </p:nvSpPr>
        <p:spPr>
          <a:xfrm>
            <a:off x="551384" y="260649"/>
            <a:ext cx="10801200" cy="1024137"/>
          </a:xfrm>
        </p:spPr>
        <p:txBody>
          <a:bodyPr/>
          <a:lstStyle/>
          <a:p>
            <a:pPr lvl="0"/>
            <a:r>
              <a:rPr lang="en-GB" sz="4900" dirty="0"/>
              <a:t>The Learner Journey - </a:t>
            </a:r>
            <a:r>
              <a:rPr lang="en-GB" sz="4900" dirty="0" smtClean="0"/>
              <a:t>Creative</a:t>
            </a:r>
            <a:endParaRPr lang="en-GB" sz="4900" dirty="0"/>
          </a:p>
        </p:txBody>
      </p:sp>
      <p:sp>
        <p:nvSpPr>
          <p:cNvPr id="3" name="Text Placeholder 2"/>
          <p:cNvSpPr txBox="1">
            <a:spLocks noGrp="1"/>
          </p:cNvSpPr>
          <p:nvPr>
            <p:ph type="body" idx="1"/>
          </p:nvPr>
        </p:nvSpPr>
        <p:spPr>
          <a:xfrm>
            <a:off x="1199455" y="1916829"/>
            <a:ext cx="9144000" cy="1506538"/>
          </a:xfrm>
        </p:spPr>
        <p:txBody>
          <a:bodyPr/>
          <a:lstStyle/>
          <a:p>
            <a:pPr lvl="0"/>
            <a:r>
              <a:rPr lang="en-GB"/>
              <a:t>This presentation and all other associated info and links – eg Careers, Higher and Further Education – can be found on the school Guidance website (get the link from the school website)</a:t>
            </a:r>
          </a:p>
        </p:txBody>
      </p:sp>
      <p:pic>
        <p:nvPicPr>
          <p:cNvPr id="4" name="Picture 2" descr="http://www.congletonguardian.co.uk/resources/images/1455435.jpg?type=articlePortrait"/>
          <p:cNvPicPr>
            <a:picLocks noChangeAspect="1"/>
          </p:cNvPicPr>
          <p:nvPr/>
        </p:nvPicPr>
        <p:blipFill>
          <a:blip r:embed="rId2"/>
          <a:srcRect t="45833"/>
          <a:stretch>
            <a:fillRect/>
          </a:stretch>
        </p:blipFill>
        <p:spPr>
          <a:xfrm>
            <a:off x="1240566" y="3853665"/>
            <a:ext cx="4069217" cy="2204161"/>
          </a:xfrm>
          <a:prstGeom prst="rect">
            <a:avLst/>
          </a:prstGeom>
          <a:noFill/>
          <a:ln>
            <a:noFill/>
          </a:ln>
        </p:spPr>
      </p:pic>
      <p:pic>
        <p:nvPicPr>
          <p:cNvPr id="5" name="Picture 3" descr="http://b.vimeocdn.com/ts/343/981/343981211_640.jpg"/>
          <p:cNvPicPr>
            <a:picLocks noChangeAspect="1"/>
          </p:cNvPicPr>
          <p:nvPr/>
        </p:nvPicPr>
        <p:blipFill>
          <a:blip r:embed="rId3"/>
          <a:srcRect/>
          <a:stretch>
            <a:fillRect/>
          </a:stretch>
        </p:blipFill>
        <p:spPr>
          <a:xfrm>
            <a:off x="5663949" y="3870252"/>
            <a:ext cx="3886200" cy="218757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p:cNvSpPr txBox="1">
            <a:spLocks noGrp="1"/>
          </p:cNvSpPr>
          <p:nvPr>
            <p:ph type="title"/>
          </p:nvPr>
        </p:nvSpPr>
        <p:spPr>
          <a:xfrm>
            <a:off x="119336" y="476672"/>
            <a:ext cx="11881320" cy="936102"/>
          </a:xfrm>
        </p:spPr>
        <p:txBody>
          <a:bodyPr/>
          <a:lstStyle/>
          <a:p>
            <a:pPr lvl="0" algn="ctr"/>
            <a:r>
              <a:rPr lang="en-GB" sz="4400" dirty="0">
                <a:solidFill>
                  <a:srgbClr val="6EAA2E"/>
                </a:solidFill>
              </a:rPr>
              <a:t>Statistics about the </a:t>
            </a:r>
            <a:r>
              <a:rPr lang="en-GB" sz="4400" dirty="0" smtClean="0">
                <a:solidFill>
                  <a:srgbClr val="6EAA2E"/>
                </a:solidFill>
              </a:rPr>
              <a:t>Creative industries</a:t>
            </a:r>
            <a:endParaRPr lang="en-GB" sz="4400" dirty="0">
              <a:solidFill>
                <a:srgbClr val="6EAA2E"/>
              </a:solidFill>
            </a:endParaRPr>
          </a:p>
        </p:txBody>
      </p:sp>
      <p:pic>
        <p:nvPicPr>
          <p:cNvPr id="3074" name="Picture 2" descr="C:\Users\scott.watson\Pictures\creative 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5" y="1556792"/>
            <a:ext cx="2712301" cy="165618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cott.watson\Pictures\creative%20final%205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83" y="1556792"/>
            <a:ext cx="2712301" cy="16561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cott.watson\Pictures\creative%201%20final.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120" y="1556792"/>
            <a:ext cx="2712301" cy="165618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cott.watson\Pictures\creative%202%20final1.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376" y="3717030"/>
            <a:ext cx="2739432" cy="16727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scott.watson\Pictures\creative%203%20final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04" y="3774903"/>
            <a:ext cx="2683475" cy="16385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575720" y="3717031"/>
            <a:ext cx="4931726" cy="1477328"/>
          </a:xfrm>
          <a:prstGeom prst="rect">
            <a:avLst/>
          </a:prstGeom>
          <a:ln>
            <a:solidFill>
              <a:schemeClr val="tx1"/>
            </a:solidFill>
          </a:ln>
        </p:spPr>
        <p:txBody>
          <a:bodyPr wrap="square">
            <a:spAutoFit/>
          </a:bodyPr>
          <a:lstStyle/>
          <a:p>
            <a:r>
              <a:rPr lang="en-GB" dirty="0" smtClean="0">
                <a:solidFill>
                  <a:srgbClr val="92D050"/>
                </a:solidFill>
              </a:rPr>
              <a:t>TV, radio, film, fashion and textiles, cultural heritage, design, literature, music and visual arts, are just some of the sectors in this industry. Many people who work in creative industries are self-employed, perfect if you have entrepreneurial flair.</a:t>
            </a:r>
            <a:endParaRPr lang="en-GB" dirty="0">
              <a:solidFill>
                <a:srgbClr val="92D050"/>
              </a:solidFill>
            </a:endParaRPr>
          </a:p>
        </p:txBody>
      </p:sp>
      <p:sp>
        <p:nvSpPr>
          <p:cNvPr id="14" name="Rectangle 13"/>
          <p:cNvSpPr/>
          <p:nvPr/>
        </p:nvSpPr>
        <p:spPr>
          <a:xfrm>
            <a:off x="317301" y="5656024"/>
            <a:ext cx="11377264" cy="1200329"/>
          </a:xfrm>
          <a:prstGeom prst="rect">
            <a:avLst/>
          </a:prstGeom>
        </p:spPr>
        <p:txBody>
          <a:bodyPr wrap="square">
            <a:spAutoFit/>
          </a:bodyPr>
          <a:lstStyle/>
          <a:p>
            <a:r>
              <a:rPr lang="en-GB" dirty="0" smtClean="0"/>
              <a:t>“Scotland’s arts and creative industries sector is a real success story it employs up to 130,000 people in Scotland*. It has been chosen by the Scottish Government as an area that has the potential to substantially grow and provide more jobs in the future”</a:t>
            </a:r>
          </a:p>
          <a:p>
            <a:r>
              <a:rPr lang="en-GB" dirty="0" smtClean="0"/>
              <a:t>(* report commissioned by Creative Scotland and Scottish Enterprise)</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760" y="7173"/>
            <a:ext cx="12576721" cy="10257884"/>
          </a:xfrm>
          <a:prstGeom prst="rect">
            <a:avLst/>
          </a:prstGeom>
        </p:spPr>
      </p:pic>
    </p:spTree>
    <p:extLst>
      <p:ext uri="{BB962C8B-B14F-4D97-AF65-F5344CB8AC3E}">
        <p14:creationId xmlns:p14="http://schemas.microsoft.com/office/powerpoint/2010/main" val="4172592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2"/>
          <p:cNvSpPr txBox="1">
            <a:spLocks noGrp="1"/>
          </p:cNvSpPr>
          <p:nvPr>
            <p:ph type="title"/>
          </p:nvPr>
        </p:nvSpPr>
        <p:spPr>
          <a:xfrm>
            <a:off x="1559496" y="188640"/>
            <a:ext cx="9144000" cy="576064"/>
          </a:xfrm>
        </p:spPr>
        <p:txBody>
          <a:bodyPr/>
          <a:lstStyle/>
          <a:p>
            <a:pPr lvl="0"/>
            <a:r>
              <a:rPr lang="en-GB" sz="4000" dirty="0"/>
              <a:t>Some Careers in this Sector</a:t>
            </a:r>
          </a:p>
        </p:txBody>
      </p:sp>
      <p:sp>
        <p:nvSpPr>
          <p:cNvPr id="3" name="Content Placeholder 13"/>
          <p:cNvSpPr txBox="1">
            <a:spLocks noGrp="1"/>
          </p:cNvSpPr>
          <p:nvPr>
            <p:ph idx="1"/>
          </p:nvPr>
        </p:nvSpPr>
        <p:spPr>
          <a:xfrm>
            <a:off x="335360" y="908720"/>
            <a:ext cx="4032448" cy="5187283"/>
          </a:xfrm>
        </p:spPr>
        <p:txBody>
          <a:bodyPr/>
          <a:lstStyle/>
          <a:p>
            <a:pPr lvl="0">
              <a:lnSpc>
                <a:spcPct val="80000"/>
              </a:lnSpc>
            </a:pPr>
            <a:r>
              <a:rPr lang="en-GB" dirty="0" smtClean="0"/>
              <a:t>Actor</a:t>
            </a:r>
          </a:p>
          <a:p>
            <a:pPr lvl="0">
              <a:lnSpc>
                <a:spcPct val="80000"/>
              </a:lnSpc>
            </a:pPr>
            <a:r>
              <a:rPr lang="en-GB" dirty="0" smtClean="0"/>
              <a:t>Architecture</a:t>
            </a:r>
          </a:p>
          <a:p>
            <a:pPr lvl="0">
              <a:lnSpc>
                <a:spcPct val="80000"/>
              </a:lnSpc>
            </a:pPr>
            <a:r>
              <a:rPr lang="en-GB" dirty="0" smtClean="0"/>
              <a:t>Fine Artist</a:t>
            </a:r>
          </a:p>
          <a:p>
            <a:pPr lvl="0">
              <a:lnSpc>
                <a:spcPct val="80000"/>
              </a:lnSpc>
            </a:pPr>
            <a:r>
              <a:rPr lang="en-GB" dirty="0" smtClean="0"/>
              <a:t>Choreographer</a:t>
            </a:r>
          </a:p>
          <a:p>
            <a:pPr lvl="0">
              <a:lnSpc>
                <a:spcPct val="80000"/>
              </a:lnSpc>
            </a:pPr>
            <a:r>
              <a:rPr lang="en-GB" dirty="0" smtClean="0"/>
              <a:t>Costume Designer</a:t>
            </a:r>
          </a:p>
          <a:p>
            <a:pPr lvl="0">
              <a:lnSpc>
                <a:spcPct val="80000"/>
              </a:lnSpc>
            </a:pPr>
            <a:r>
              <a:rPr lang="en-GB" dirty="0" smtClean="0"/>
              <a:t>Exhibition Designer</a:t>
            </a:r>
          </a:p>
          <a:p>
            <a:pPr lvl="0">
              <a:lnSpc>
                <a:spcPct val="80000"/>
              </a:lnSpc>
            </a:pPr>
            <a:r>
              <a:rPr lang="en-GB" dirty="0" smtClean="0"/>
              <a:t>Fashion Designer</a:t>
            </a:r>
          </a:p>
          <a:p>
            <a:pPr lvl="0">
              <a:lnSpc>
                <a:spcPct val="80000"/>
              </a:lnSpc>
            </a:pPr>
            <a:r>
              <a:rPr lang="en-GB" dirty="0" smtClean="0"/>
              <a:t>Graphic Designer</a:t>
            </a:r>
          </a:p>
          <a:p>
            <a:pPr lvl="0">
              <a:lnSpc>
                <a:spcPct val="80000"/>
              </a:lnSpc>
            </a:pPr>
            <a:r>
              <a:rPr lang="en-GB" dirty="0" smtClean="0"/>
              <a:t>Illustrator</a:t>
            </a:r>
          </a:p>
          <a:p>
            <a:pPr lvl="0">
              <a:lnSpc>
                <a:spcPct val="80000"/>
              </a:lnSpc>
            </a:pPr>
            <a:r>
              <a:rPr lang="en-GB" dirty="0" smtClean="0"/>
              <a:t>Interior Designer</a:t>
            </a:r>
          </a:p>
          <a:p>
            <a:pPr lvl="0">
              <a:lnSpc>
                <a:spcPct val="80000"/>
              </a:lnSpc>
            </a:pPr>
            <a:r>
              <a:rPr lang="en-GB" dirty="0" smtClean="0"/>
              <a:t>Journalism</a:t>
            </a:r>
          </a:p>
          <a:p>
            <a:pPr lvl="0">
              <a:lnSpc>
                <a:spcPct val="80000"/>
              </a:lnSpc>
            </a:pPr>
            <a:r>
              <a:rPr lang="en-GB" dirty="0" smtClean="0"/>
              <a:t>Lighting Technician</a:t>
            </a:r>
          </a:p>
        </p:txBody>
      </p:sp>
      <p:sp>
        <p:nvSpPr>
          <p:cNvPr id="4" name="TextBox 1"/>
          <p:cNvSpPr txBox="1"/>
          <p:nvPr/>
        </p:nvSpPr>
        <p:spPr>
          <a:xfrm>
            <a:off x="6468537" y="1700808"/>
            <a:ext cx="5616619" cy="1323439"/>
          </a:xfrm>
          <a:prstGeom prst="rect">
            <a:avLst/>
          </a:prstGeom>
          <a:noFill/>
          <a:ln>
            <a:solidFill>
              <a:schemeClr val="tx1"/>
            </a:solid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GB" sz="2000" kern="1200" dirty="0">
                <a:solidFill>
                  <a:srgbClr val="92D050"/>
                </a:solidFill>
              </a:rPr>
              <a:t>Creative and cultural industries, which include craft, cultural heritage, design, literature, music, performing arts and visual arts have experienced rapid growth.</a:t>
            </a:r>
            <a:endParaRPr lang="en-GB" sz="2000" b="0" i="0" u="none" strike="noStrike" kern="1200" cap="none" spc="0" baseline="0" dirty="0">
              <a:solidFill>
                <a:srgbClr val="92D050"/>
              </a:solidFill>
              <a:uFillTx/>
              <a:latin typeface="Candara"/>
              <a:ea typeface=""/>
              <a:cs typeface=""/>
            </a:endParaRPr>
          </a:p>
        </p:txBody>
      </p:sp>
      <p:sp>
        <p:nvSpPr>
          <p:cNvPr id="5" name="TextBox 2"/>
          <p:cNvSpPr txBox="1"/>
          <p:nvPr/>
        </p:nvSpPr>
        <p:spPr>
          <a:xfrm>
            <a:off x="6456040" y="3861048"/>
            <a:ext cx="5472610" cy="1938992"/>
          </a:xfrm>
          <a:prstGeom prst="rect">
            <a:avLst/>
          </a:prstGeom>
          <a:noFill/>
          <a:ln>
            <a:solidFill>
              <a:schemeClr val="tx1"/>
            </a:solid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GB" sz="2000" kern="1200" dirty="0">
                <a:solidFill>
                  <a:srgbClr val="92D050"/>
                </a:solidFill>
              </a:rPr>
              <a:t>TV production in Scotland is projected to grow over the next three to five years. Also, behind the scenes roles in theatre and music performance are real growth sectors. Many roles, such as a live events producer, can work across a number of industries.</a:t>
            </a:r>
            <a:endParaRPr lang="en-GB" sz="2000" b="0" i="0" u="none" strike="noStrike" kern="1200" cap="none" spc="0" baseline="0" dirty="0">
              <a:solidFill>
                <a:srgbClr val="92D050"/>
              </a:solidFill>
              <a:uFillTx/>
              <a:latin typeface="Candara"/>
              <a:ea typeface=""/>
              <a:cs typeface=""/>
            </a:endParaRPr>
          </a:p>
        </p:txBody>
      </p:sp>
      <p:sp>
        <p:nvSpPr>
          <p:cNvPr id="6" name="Content Placeholder 13"/>
          <p:cNvSpPr txBox="1">
            <a:spLocks/>
          </p:cNvSpPr>
          <p:nvPr/>
        </p:nvSpPr>
        <p:spPr>
          <a:xfrm>
            <a:off x="3503712" y="836712"/>
            <a:ext cx="4032448" cy="5255331"/>
          </a:xfrm>
          <a:prstGeom prst="rect">
            <a:avLst/>
          </a:prstGeom>
          <a:noFill/>
          <a:ln>
            <a:noFill/>
          </a:ln>
        </p:spPr>
        <p:txBody>
          <a:bodyPr vert="horz" wrap="square" lIns="91440" tIns="45720" rIns="91440" bIns="45720" anchor="t" anchorCtr="0" compatLnSpc="1"/>
          <a:lstStyle>
            <a:lvl1pPr marL="228600" marR="0" lvl="0" indent="-228600" algn="l" defTabSz="914400" rtl="0" fontAlgn="auto" hangingPunct="1">
              <a:lnSpc>
                <a:spcPct val="90000"/>
              </a:lnSpc>
              <a:spcBef>
                <a:spcPts val="1800"/>
              </a:spcBef>
              <a:spcAft>
                <a:spcPts val="0"/>
              </a:spcAft>
              <a:buClr>
                <a:srgbClr val="92D050"/>
              </a:buClr>
              <a:buSzPct val="100000"/>
              <a:buFont typeface="Arial" pitchFamily="34"/>
              <a:buChar char="•"/>
              <a:tabLst/>
              <a:defRPr lang="en-US" sz="2000" b="0" i="0" u="none" strike="noStrike" kern="1200" cap="none" spc="0" baseline="0">
                <a:solidFill>
                  <a:srgbClr val="D9D9D9"/>
                </a:solidFill>
                <a:uFillTx/>
                <a:latin typeface="Candara"/>
                <a:ea typeface=""/>
                <a:cs typeface=""/>
              </a:defRPr>
            </a:lvl1pPr>
            <a:lvl2pPr marL="594360" marR="0" lvl="1" indent="-228600" algn="l" defTabSz="914400" rtl="0" fontAlgn="auto" hangingPunct="1">
              <a:lnSpc>
                <a:spcPct val="90000"/>
              </a:lnSpc>
              <a:spcBef>
                <a:spcPts val="1000"/>
              </a:spcBef>
              <a:spcAft>
                <a:spcPts val="0"/>
              </a:spcAft>
              <a:buClr>
                <a:srgbClr val="92D050"/>
              </a:buClr>
              <a:buSzPct val="100000"/>
              <a:buFont typeface="Arial" pitchFamily="34"/>
              <a:buChar char="•"/>
              <a:tabLst/>
              <a:defRPr lang="en-US" sz="1800" b="0" i="0" u="none" strike="noStrike" kern="1200" cap="none" spc="0" baseline="0">
                <a:solidFill>
                  <a:srgbClr val="D9D9D9"/>
                </a:solidFill>
                <a:uFillTx/>
                <a:latin typeface="Candara"/>
                <a:ea typeface=""/>
                <a:cs typeface=""/>
              </a:defRPr>
            </a:lvl2pPr>
            <a:lvl3pPr marL="914400" marR="0" lvl="2" indent="-228600" algn="l" defTabSz="914400" rtl="0" fontAlgn="auto" hangingPunct="1">
              <a:lnSpc>
                <a:spcPct val="90000"/>
              </a:lnSpc>
              <a:spcBef>
                <a:spcPts val="800"/>
              </a:spcBef>
              <a:spcAft>
                <a:spcPts val="0"/>
              </a:spcAft>
              <a:buClr>
                <a:srgbClr val="92D050"/>
              </a:buClr>
              <a:buSzPct val="100000"/>
              <a:buFont typeface="Arial" pitchFamily="34"/>
              <a:buChar char="•"/>
              <a:tabLst/>
              <a:defRPr lang="en-US" sz="1600" b="0" i="0" u="none" strike="noStrike" kern="1200" cap="none" spc="0" baseline="0">
                <a:solidFill>
                  <a:srgbClr val="D9D9D9"/>
                </a:solidFill>
                <a:uFillTx/>
                <a:latin typeface="Candara"/>
                <a:ea typeface=""/>
                <a:cs typeface=""/>
              </a:defRPr>
            </a:lvl3pPr>
            <a:lvl4pPr marL="1234440" marR="0" lvl="3" indent="-228600" algn="l" defTabSz="914400" rtl="0" fontAlgn="auto" hangingPunct="1">
              <a:lnSpc>
                <a:spcPct val="90000"/>
              </a:lnSpc>
              <a:spcBef>
                <a:spcPts val="800"/>
              </a:spcBef>
              <a:spcAft>
                <a:spcPts val="0"/>
              </a:spcAft>
              <a:buClr>
                <a:srgbClr val="92D050"/>
              </a:buClr>
              <a:buSzPct val="100000"/>
              <a:buFont typeface="Arial" pitchFamily="34"/>
              <a:buChar char="•"/>
              <a:tabLst/>
              <a:defRPr lang="en-US" sz="1400" b="0" i="0" u="none" strike="noStrike" kern="1200" cap="none" spc="0" baseline="0">
                <a:solidFill>
                  <a:srgbClr val="D9D9D9"/>
                </a:solidFill>
                <a:uFillTx/>
                <a:latin typeface="Candara"/>
                <a:ea typeface=""/>
                <a:cs typeface=""/>
              </a:defRPr>
            </a:lvl4pPr>
            <a:lvl5pPr marL="1508760" marR="0" lvl="4" indent="-228600" algn="l" defTabSz="914400" rtl="0" fontAlgn="auto" hangingPunct="1">
              <a:lnSpc>
                <a:spcPct val="90000"/>
              </a:lnSpc>
              <a:spcBef>
                <a:spcPts val="800"/>
              </a:spcBef>
              <a:spcAft>
                <a:spcPts val="0"/>
              </a:spcAft>
              <a:buClr>
                <a:srgbClr val="92D050"/>
              </a:buClr>
              <a:buSzPct val="100000"/>
              <a:buFont typeface="Arial" pitchFamily="34"/>
              <a:buChar char="•"/>
              <a:tabLst/>
              <a:defRPr lang="en-US" sz="1400" b="0" i="0" u="none" strike="noStrike" kern="1200" cap="none" spc="0" baseline="0">
                <a:solidFill>
                  <a:srgbClr val="D9D9D9"/>
                </a:solidFill>
                <a:uFillTx/>
                <a:latin typeface="Candara"/>
                <a:ea typeface=""/>
                <a:cs typeface=""/>
              </a:defRPr>
            </a:lvl5pPr>
          </a:lstStyle>
          <a:p>
            <a:pPr>
              <a:lnSpc>
                <a:spcPct val="80000"/>
              </a:lnSpc>
            </a:pPr>
            <a:r>
              <a:rPr lang="en-GB" dirty="0" smtClean="0"/>
              <a:t>Make-up Artist</a:t>
            </a:r>
          </a:p>
          <a:p>
            <a:pPr>
              <a:lnSpc>
                <a:spcPct val="80000"/>
              </a:lnSpc>
            </a:pPr>
            <a:r>
              <a:rPr lang="en-GB" dirty="0" smtClean="0"/>
              <a:t>Pattern Cutter or Grader</a:t>
            </a:r>
          </a:p>
          <a:p>
            <a:pPr>
              <a:lnSpc>
                <a:spcPct val="80000"/>
              </a:lnSpc>
            </a:pPr>
            <a:r>
              <a:rPr lang="en-GB" dirty="0" smtClean="0"/>
              <a:t>Product Designer</a:t>
            </a:r>
          </a:p>
          <a:p>
            <a:pPr>
              <a:lnSpc>
                <a:spcPct val="80000"/>
              </a:lnSpc>
            </a:pPr>
            <a:r>
              <a:rPr lang="en-GB" dirty="0" smtClean="0"/>
              <a:t>Product Assistant</a:t>
            </a:r>
          </a:p>
          <a:p>
            <a:pPr>
              <a:lnSpc>
                <a:spcPct val="80000"/>
              </a:lnSpc>
            </a:pPr>
            <a:r>
              <a:rPr lang="en-GB" dirty="0" smtClean="0"/>
              <a:t>Sculptor</a:t>
            </a:r>
          </a:p>
          <a:p>
            <a:pPr>
              <a:lnSpc>
                <a:spcPct val="80000"/>
              </a:lnSpc>
            </a:pPr>
            <a:r>
              <a:rPr lang="en-GB" dirty="0" smtClean="0"/>
              <a:t>Set Designer</a:t>
            </a:r>
          </a:p>
          <a:p>
            <a:pPr>
              <a:lnSpc>
                <a:spcPct val="80000"/>
              </a:lnSpc>
            </a:pPr>
            <a:r>
              <a:rPr lang="en-GB" dirty="0" smtClean="0"/>
              <a:t>Sound Technician</a:t>
            </a:r>
          </a:p>
          <a:p>
            <a:pPr>
              <a:lnSpc>
                <a:spcPct val="80000"/>
              </a:lnSpc>
            </a:pPr>
            <a:r>
              <a:rPr lang="en-GB" dirty="0" smtClean="0"/>
              <a:t>Stage Manager</a:t>
            </a:r>
          </a:p>
          <a:p>
            <a:pPr>
              <a:lnSpc>
                <a:spcPct val="80000"/>
              </a:lnSpc>
            </a:pPr>
            <a:r>
              <a:rPr lang="en-GB" dirty="0" smtClean="0"/>
              <a:t>Textile Designer</a:t>
            </a:r>
          </a:p>
          <a:p>
            <a:pPr>
              <a:lnSpc>
                <a:spcPct val="80000"/>
              </a:lnSpc>
            </a:pPr>
            <a:r>
              <a:rPr lang="en-GB" dirty="0" smtClean="0"/>
              <a:t>Textile Operative</a:t>
            </a:r>
          </a:p>
          <a:p>
            <a:pPr>
              <a:lnSpc>
                <a:spcPct val="80000"/>
              </a:lnSpc>
            </a:pPr>
            <a:r>
              <a:rPr lang="en-GB" dirty="0" smtClean="0"/>
              <a:t>Writer or Author</a:t>
            </a:r>
          </a:p>
          <a:p>
            <a:pPr>
              <a:lnSpc>
                <a:spcPct val="80000"/>
              </a:lnSpc>
            </a:pP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p:cNvSpPr txBox="1">
            <a:spLocks noGrp="1"/>
          </p:cNvSpPr>
          <p:nvPr>
            <p:ph type="title"/>
          </p:nvPr>
        </p:nvSpPr>
        <p:spPr>
          <a:xfrm>
            <a:off x="1521379" y="260648"/>
            <a:ext cx="9144000" cy="883566"/>
          </a:xfrm>
        </p:spPr>
        <p:txBody>
          <a:bodyPr/>
          <a:lstStyle/>
          <a:p>
            <a:pPr lvl="0"/>
            <a:r>
              <a:rPr lang="en-GB" sz="4000" dirty="0"/>
              <a:t>Skills Needed for these Jobs</a:t>
            </a:r>
          </a:p>
        </p:txBody>
      </p:sp>
      <p:sp>
        <p:nvSpPr>
          <p:cNvPr id="3" name="Content Placeholder 2"/>
          <p:cNvSpPr txBox="1">
            <a:spLocks noGrp="1"/>
          </p:cNvSpPr>
          <p:nvPr>
            <p:ph idx="1"/>
          </p:nvPr>
        </p:nvSpPr>
        <p:spPr>
          <a:xfrm>
            <a:off x="1919536" y="1278599"/>
            <a:ext cx="9144000" cy="4624532"/>
          </a:xfrm>
        </p:spPr>
        <p:txBody>
          <a:bodyPr/>
          <a:lstStyle/>
          <a:p>
            <a:pPr lvl="0"/>
            <a:r>
              <a:rPr lang="en-GB" dirty="0" smtClean="0">
                <a:effectLst/>
              </a:rPr>
              <a:t>People with good IT and digital skills are needed.</a:t>
            </a:r>
          </a:p>
          <a:p>
            <a:pPr lvl="0"/>
            <a:r>
              <a:rPr lang="en-GB" dirty="0" smtClean="0">
                <a:effectLst/>
              </a:rPr>
              <a:t>Management, leadership, marketing and communication skills are important in the fashion and textiles and creative and cultural industries.</a:t>
            </a:r>
          </a:p>
          <a:p>
            <a:pPr lvl="0"/>
            <a:r>
              <a:rPr lang="en-GB" dirty="0" smtClean="0"/>
              <a:t>Manage </a:t>
            </a:r>
            <a:r>
              <a:rPr lang="en-GB" dirty="0"/>
              <a:t>time, </a:t>
            </a:r>
            <a:r>
              <a:rPr lang="en-GB" sz="2600" b="1" dirty="0">
                <a:solidFill>
                  <a:srgbClr val="6EAA2E"/>
                </a:solidFill>
              </a:rPr>
              <a:t>learn independently </a:t>
            </a:r>
            <a:r>
              <a:rPr lang="en-GB" dirty="0"/>
              <a:t>and take on </a:t>
            </a:r>
            <a:r>
              <a:rPr lang="en-GB" dirty="0" smtClean="0"/>
              <a:t>responsibility.</a:t>
            </a:r>
          </a:p>
          <a:p>
            <a:pPr lvl="0"/>
            <a:r>
              <a:rPr lang="en-GB" dirty="0" smtClean="0"/>
              <a:t>Attention to detail</a:t>
            </a:r>
          </a:p>
          <a:p>
            <a:pPr lvl="0"/>
            <a:r>
              <a:rPr lang="en-GB" dirty="0" smtClean="0"/>
              <a:t>Ability to work as part of a wider team but carry out tasks independently</a:t>
            </a:r>
          </a:p>
          <a:p>
            <a:pPr lvl="0"/>
            <a:r>
              <a:rPr lang="en-GB" dirty="0" smtClean="0"/>
              <a:t>Flexibility in working hours and attitude</a:t>
            </a:r>
          </a:p>
          <a:p>
            <a:pPr lvl="0"/>
            <a:r>
              <a:rPr lang="en-GB" dirty="0" smtClean="0"/>
              <a:t>Resilience, take on board feedback and learn from mistakes</a:t>
            </a:r>
          </a:p>
          <a:p>
            <a:pPr lvl="0"/>
            <a:r>
              <a:rPr lang="en-GB" dirty="0" smtClean="0"/>
              <a:t>Growth </a:t>
            </a:r>
            <a:r>
              <a:rPr lang="en-GB" dirty="0" err="1" smtClean="0"/>
              <a:t>Mindset</a:t>
            </a:r>
            <a:endParaRPr lang="en-GB" dirty="0" smtClean="0"/>
          </a:p>
          <a:p>
            <a:pPr lvl="0"/>
            <a:r>
              <a:rPr lang="en-GB" dirty="0" smtClean="0"/>
              <a:t>Numeracy, Financial, Literacy</a:t>
            </a:r>
            <a:r>
              <a:rPr lang="en-GB" dirty="0"/>
              <a:t> </a:t>
            </a:r>
            <a:r>
              <a:rPr lang="en-GB" dirty="0" smtClean="0"/>
              <a:t>and Planning</a:t>
            </a:r>
          </a:p>
          <a:p>
            <a:pPr lvl="0"/>
            <a:endParaRPr lang="en-GB" dirty="0" smtClean="0"/>
          </a:p>
          <a:p>
            <a:pPr lvl="0"/>
            <a:endParaRPr lang="en-GB" dirty="0"/>
          </a:p>
          <a:p>
            <a:pPr lvl="0"/>
            <a:endParaRPr lang="en-GB" dirty="0"/>
          </a:p>
        </p:txBody>
      </p:sp>
      <p:sp>
        <p:nvSpPr>
          <p:cNvPr id="4" name="Rectangle 3"/>
          <p:cNvSpPr/>
          <p:nvPr/>
        </p:nvSpPr>
        <p:spPr>
          <a:xfrm rot="720174">
            <a:off x="9351944" y="1029668"/>
            <a:ext cx="2645276" cy="923333"/>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a:solidFill>
                  <a:srgbClr val="FCE7AD"/>
                </a:solidFill>
                <a:uFillTx/>
                <a:latin typeface="Candara"/>
                <a:ea typeface=""/>
                <a:cs typeface=""/>
              </a:rPr>
              <a:t>Creative</a:t>
            </a:r>
          </a:p>
        </p:txBody>
      </p:sp>
      <p:sp>
        <p:nvSpPr>
          <p:cNvPr id="5" name="Rectangle 4"/>
          <p:cNvSpPr/>
          <p:nvPr/>
        </p:nvSpPr>
        <p:spPr>
          <a:xfrm rot="20863513">
            <a:off x="8907300" y="5441465"/>
            <a:ext cx="2773512" cy="923333"/>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a:solidFill>
                  <a:srgbClr val="F34D47"/>
                </a:solidFill>
                <a:effectLst>
                  <a:outerShdw dist="38096" dir="2700000">
                    <a:srgbClr val="F89491"/>
                  </a:outerShdw>
                </a:effectLst>
                <a:uFillTx/>
                <a:latin typeface="Candara"/>
                <a:ea typeface=""/>
                <a:cs typeface=""/>
              </a:rPr>
              <a:t>Thinking</a:t>
            </a:r>
          </a:p>
        </p:txBody>
      </p:sp>
      <p:sp>
        <p:nvSpPr>
          <p:cNvPr id="6" name="Rectangle 5"/>
          <p:cNvSpPr/>
          <p:nvPr/>
        </p:nvSpPr>
        <p:spPr>
          <a:xfrm rot="319573">
            <a:off x="289699" y="5788865"/>
            <a:ext cx="4336834" cy="76944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50" baseline="0">
                <a:solidFill>
                  <a:srgbClr val="FEFEFE"/>
                </a:solidFill>
                <a:uFillTx/>
                <a:latin typeface="Candara"/>
                <a:ea typeface=""/>
                <a:cs typeface=""/>
              </a:rPr>
              <a:t>Problem Solving</a:t>
            </a:r>
          </a:p>
        </p:txBody>
      </p:sp>
      <p:sp>
        <p:nvSpPr>
          <p:cNvPr id="7" name="Rectangle 6"/>
          <p:cNvSpPr/>
          <p:nvPr/>
        </p:nvSpPr>
        <p:spPr>
          <a:xfrm rot="21438098">
            <a:off x="30040" y="2217805"/>
            <a:ext cx="2005937" cy="1323438"/>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dirty="0">
                <a:solidFill>
                  <a:srgbClr val="47B8C7"/>
                </a:solidFill>
                <a:uFillTx/>
                <a:latin typeface="Candara"/>
                <a:ea typeface=""/>
                <a:cs typeface=""/>
              </a:rPr>
              <a:t>Quick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dirty="0">
                <a:solidFill>
                  <a:srgbClr val="47B8C7"/>
                </a:solidFill>
                <a:uFillTx/>
                <a:latin typeface="Candara"/>
                <a:ea typeface=""/>
                <a:cs typeface=""/>
              </a:rPr>
              <a:t>Learner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a:spLocks noGrp="1"/>
          </p:cNvSpPr>
          <p:nvPr>
            <p:ph type="title"/>
          </p:nvPr>
        </p:nvSpPr>
        <p:spPr>
          <a:xfrm>
            <a:off x="479376" y="188640"/>
            <a:ext cx="11017224" cy="936104"/>
          </a:xfrm>
        </p:spPr>
        <p:txBody>
          <a:bodyPr/>
          <a:lstStyle/>
          <a:p>
            <a:pPr lvl="0"/>
            <a:r>
              <a:rPr lang="en-GB" dirty="0"/>
              <a:t>Different routes into the </a:t>
            </a:r>
            <a:r>
              <a:rPr lang="en-GB" dirty="0" smtClean="0"/>
              <a:t>Creative industries</a:t>
            </a:r>
            <a:endParaRPr lang="en-GB" dirty="0"/>
          </a:p>
        </p:txBody>
      </p:sp>
      <p:sp>
        <p:nvSpPr>
          <p:cNvPr id="3" name="Content Placeholder 2"/>
          <p:cNvSpPr txBox="1">
            <a:spLocks noGrp="1"/>
          </p:cNvSpPr>
          <p:nvPr>
            <p:ph idx="1"/>
          </p:nvPr>
        </p:nvSpPr>
        <p:spPr>
          <a:xfrm>
            <a:off x="695400" y="1340768"/>
            <a:ext cx="9144000" cy="4267203"/>
          </a:xfrm>
        </p:spPr>
        <p:txBody>
          <a:bodyPr/>
          <a:lstStyle/>
          <a:p>
            <a:pPr lvl="0">
              <a:lnSpc>
                <a:spcPct val="80000"/>
              </a:lnSpc>
            </a:pPr>
            <a:r>
              <a:rPr lang="en-GB" sz="3200" dirty="0"/>
              <a:t>From School</a:t>
            </a:r>
          </a:p>
          <a:p>
            <a:pPr lvl="0">
              <a:lnSpc>
                <a:spcPct val="80000"/>
              </a:lnSpc>
            </a:pPr>
            <a:r>
              <a:rPr lang="en-GB" sz="3200" dirty="0"/>
              <a:t>From College</a:t>
            </a:r>
          </a:p>
          <a:p>
            <a:pPr lvl="0">
              <a:lnSpc>
                <a:spcPct val="80000"/>
              </a:lnSpc>
            </a:pPr>
            <a:r>
              <a:rPr lang="en-GB" sz="3200" dirty="0"/>
              <a:t>From University</a:t>
            </a:r>
          </a:p>
          <a:p>
            <a:pPr lvl="0">
              <a:lnSpc>
                <a:spcPct val="80000"/>
              </a:lnSpc>
            </a:pPr>
            <a:r>
              <a:rPr lang="en-GB" sz="3200" dirty="0"/>
              <a:t>Through Modern Apprenticeships</a:t>
            </a:r>
          </a:p>
          <a:p>
            <a:pPr lvl="0">
              <a:lnSpc>
                <a:spcPct val="80000"/>
              </a:lnSpc>
            </a:pPr>
            <a:r>
              <a:rPr lang="en-GB" sz="3200" dirty="0"/>
              <a:t>From Other </a:t>
            </a:r>
            <a:r>
              <a:rPr lang="en-GB" sz="3200" dirty="0" smtClean="0"/>
              <a:t>Jobs</a:t>
            </a:r>
            <a:endParaRPr lang="en-GB" sz="3200" dirty="0"/>
          </a:p>
          <a:p>
            <a:pPr lvl="0">
              <a:lnSpc>
                <a:spcPct val="80000"/>
              </a:lnSpc>
            </a:pPr>
            <a:r>
              <a:rPr lang="en-GB" sz="3200" dirty="0"/>
              <a:t>Through personal route involving a mix of the above</a:t>
            </a:r>
          </a:p>
        </p:txBody>
      </p:sp>
      <p:sp>
        <p:nvSpPr>
          <p:cNvPr id="4" name="Rectangle 3"/>
          <p:cNvSpPr/>
          <p:nvPr/>
        </p:nvSpPr>
        <p:spPr>
          <a:xfrm>
            <a:off x="5375920" y="1268760"/>
            <a:ext cx="3503712" cy="1631216"/>
          </a:xfrm>
          <a:prstGeom prst="rect">
            <a:avLst/>
          </a:prstGeom>
          <a:ln>
            <a:solidFill>
              <a:schemeClr val="tx1"/>
            </a:solidFill>
          </a:ln>
        </p:spPr>
        <p:txBody>
          <a:bodyPr wrap="square">
            <a:spAutoFit/>
          </a:bodyPr>
          <a:lstStyle/>
          <a:p>
            <a:r>
              <a:rPr lang="en-GB" sz="2000" dirty="0" smtClean="0">
                <a:solidFill>
                  <a:srgbClr val="92D050"/>
                </a:solidFill>
                <a:effectLst/>
              </a:rPr>
              <a:t>There’s no set career route but most people in this industry are educated to degree level and it's common for new-starts to do unpaid work experience.</a:t>
            </a:r>
            <a:endParaRPr lang="en-GB" sz="2000" dirty="0">
              <a:solidFill>
                <a:srgbClr val="92D050"/>
              </a:solidFill>
            </a:endParaRPr>
          </a:p>
        </p:txBody>
      </p:sp>
      <p:sp>
        <p:nvSpPr>
          <p:cNvPr id="5" name="Rectangle 4"/>
          <p:cNvSpPr/>
          <p:nvPr/>
        </p:nvSpPr>
        <p:spPr>
          <a:xfrm>
            <a:off x="9480376" y="1268760"/>
            <a:ext cx="2304256" cy="2862322"/>
          </a:xfrm>
          <a:prstGeom prst="rect">
            <a:avLst/>
          </a:prstGeom>
          <a:ln>
            <a:solidFill>
              <a:schemeClr val="tx1"/>
            </a:solidFill>
          </a:ln>
        </p:spPr>
        <p:txBody>
          <a:bodyPr wrap="square">
            <a:spAutoFit/>
          </a:bodyPr>
          <a:lstStyle/>
          <a:p>
            <a:r>
              <a:rPr lang="en-GB" sz="2000" dirty="0" smtClean="0">
                <a:solidFill>
                  <a:srgbClr val="92D050"/>
                </a:solidFill>
                <a:effectLst/>
              </a:rPr>
              <a:t>Many people in this industry start their own business by working freelance, so basic business skills such as planning and financial skills are essential.</a:t>
            </a:r>
            <a:endParaRPr lang="en-GB" sz="2000" dirty="0">
              <a:solidFill>
                <a:srgbClr val="92D050"/>
              </a:solidFill>
            </a:endParaRPr>
          </a:p>
        </p:txBody>
      </p:sp>
      <p:sp>
        <p:nvSpPr>
          <p:cNvPr id="6" name="Rectangle 5"/>
          <p:cNvSpPr/>
          <p:nvPr/>
        </p:nvSpPr>
        <p:spPr>
          <a:xfrm>
            <a:off x="3791744" y="5157192"/>
            <a:ext cx="7992888" cy="1323439"/>
          </a:xfrm>
          <a:prstGeom prst="rect">
            <a:avLst/>
          </a:prstGeom>
          <a:ln>
            <a:solidFill>
              <a:schemeClr val="tx1"/>
            </a:solidFill>
          </a:ln>
        </p:spPr>
        <p:txBody>
          <a:bodyPr wrap="square">
            <a:spAutoFit/>
          </a:bodyPr>
          <a:lstStyle/>
          <a:p>
            <a:r>
              <a:rPr lang="en-GB" sz="2000" dirty="0" smtClean="0">
                <a:solidFill>
                  <a:srgbClr val="92D050"/>
                </a:solidFill>
                <a:effectLst/>
              </a:rPr>
              <a:t>For many roles within the fashion and textiles sector, you’ll need to have good knowledge of manufacturing processes and emerging technologies. Operative level workers should have a good eye for detail and if you want a design-related role you’ll need to be strong, creatively and technically.</a:t>
            </a:r>
            <a:endParaRPr lang="en-GB" sz="2000" dirty="0">
              <a:solidFill>
                <a:srgbClr val="92D05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p:cNvSpPr txBox="1">
            <a:spLocks noGrp="1"/>
          </p:cNvSpPr>
          <p:nvPr>
            <p:ph type="title"/>
          </p:nvPr>
        </p:nvSpPr>
        <p:spPr>
          <a:xfrm>
            <a:off x="1487488" y="188640"/>
            <a:ext cx="9144000" cy="955575"/>
          </a:xfrm>
        </p:spPr>
        <p:txBody>
          <a:bodyPr/>
          <a:lstStyle/>
          <a:p>
            <a:pPr lvl="0"/>
            <a:r>
              <a:rPr lang="en-GB" dirty="0"/>
              <a:t>What Can </a:t>
            </a:r>
            <a:r>
              <a:rPr lang="en-GB" dirty="0" smtClean="0"/>
              <a:t>You </a:t>
            </a:r>
            <a:r>
              <a:rPr lang="en-GB" dirty="0"/>
              <a:t>Do At School To </a:t>
            </a:r>
            <a:r>
              <a:rPr lang="en-GB" dirty="0" smtClean="0"/>
              <a:t>Help?</a:t>
            </a:r>
            <a:endParaRPr lang="en-GB" dirty="0"/>
          </a:p>
        </p:txBody>
      </p:sp>
      <p:sp>
        <p:nvSpPr>
          <p:cNvPr id="3" name="Content Placeholder 2"/>
          <p:cNvSpPr txBox="1">
            <a:spLocks noGrp="1"/>
          </p:cNvSpPr>
          <p:nvPr>
            <p:ph idx="1"/>
          </p:nvPr>
        </p:nvSpPr>
        <p:spPr>
          <a:xfrm>
            <a:off x="767408" y="1268760"/>
            <a:ext cx="10801200" cy="4270376"/>
          </a:xfrm>
        </p:spPr>
        <p:txBody>
          <a:bodyPr/>
          <a:lstStyle/>
          <a:p>
            <a:pPr lvl="0"/>
            <a:r>
              <a:rPr lang="en-GB" sz="2200" dirty="0"/>
              <a:t>Research opportunities (jobs and courses) – develop </a:t>
            </a:r>
            <a:r>
              <a:rPr lang="en-GB" sz="2200" dirty="0">
                <a:solidFill>
                  <a:srgbClr val="92D050"/>
                </a:solidFill>
              </a:rPr>
              <a:t>Careers Management Skills </a:t>
            </a:r>
            <a:r>
              <a:rPr lang="en-GB" sz="2200" dirty="0"/>
              <a:t>using My World Of Work </a:t>
            </a:r>
          </a:p>
          <a:p>
            <a:pPr lvl="0"/>
            <a:r>
              <a:rPr lang="en-GB" sz="2200" dirty="0"/>
              <a:t>Arrange relevant </a:t>
            </a:r>
            <a:r>
              <a:rPr lang="en-GB" sz="2200" dirty="0">
                <a:solidFill>
                  <a:srgbClr val="92D050"/>
                </a:solidFill>
              </a:rPr>
              <a:t>work experience </a:t>
            </a:r>
            <a:r>
              <a:rPr lang="en-GB" sz="2200" dirty="0"/>
              <a:t>(this could include </a:t>
            </a:r>
            <a:r>
              <a:rPr lang="en-GB" sz="2200" dirty="0">
                <a:solidFill>
                  <a:srgbClr val="92D050"/>
                </a:solidFill>
              </a:rPr>
              <a:t>volunteering</a:t>
            </a:r>
            <a:r>
              <a:rPr lang="en-GB" sz="2200" dirty="0"/>
              <a:t>)</a:t>
            </a:r>
          </a:p>
          <a:p>
            <a:pPr lvl="0"/>
            <a:r>
              <a:rPr lang="en-GB" sz="2200" dirty="0"/>
              <a:t>Take on </a:t>
            </a:r>
            <a:r>
              <a:rPr lang="en-GB" sz="2200" dirty="0">
                <a:solidFill>
                  <a:srgbClr val="92D050"/>
                </a:solidFill>
              </a:rPr>
              <a:t>Leadership and Wider Achievement </a:t>
            </a:r>
            <a:r>
              <a:rPr lang="en-GB" sz="2200" dirty="0"/>
              <a:t>opportunities in the school that will help demonstrate and develop the key</a:t>
            </a:r>
            <a:r>
              <a:rPr lang="en-GB" sz="2200" dirty="0">
                <a:solidFill>
                  <a:srgbClr val="00B050"/>
                </a:solidFill>
              </a:rPr>
              <a:t> </a:t>
            </a:r>
            <a:r>
              <a:rPr lang="en-GB" sz="2200" dirty="0">
                <a:solidFill>
                  <a:srgbClr val="92D050"/>
                </a:solidFill>
              </a:rPr>
              <a:t>skills</a:t>
            </a:r>
            <a:r>
              <a:rPr lang="en-GB" sz="2200" dirty="0">
                <a:solidFill>
                  <a:srgbClr val="00B050"/>
                </a:solidFill>
              </a:rPr>
              <a:t> </a:t>
            </a:r>
            <a:r>
              <a:rPr lang="en-GB" sz="2200" dirty="0"/>
              <a:t>required to be successful in this field</a:t>
            </a:r>
          </a:p>
          <a:p>
            <a:pPr lvl="0"/>
            <a:r>
              <a:rPr lang="en-GB" sz="2200" dirty="0">
                <a:solidFill>
                  <a:srgbClr val="92D050"/>
                </a:solidFill>
              </a:rPr>
              <a:t>Visit relevant establishments </a:t>
            </a:r>
            <a:r>
              <a:rPr lang="en-GB" sz="2200" dirty="0"/>
              <a:t>– </a:t>
            </a:r>
            <a:r>
              <a:rPr lang="en-GB" sz="2200" dirty="0" err="1"/>
              <a:t>eg</a:t>
            </a:r>
            <a:r>
              <a:rPr lang="en-GB" sz="2200" dirty="0"/>
              <a:t> businesses, colleges, universities and talk to key people there</a:t>
            </a:r>
          </a:p>
          <a:p>
            <a:pPr lvl="0"/>
            <a:r>
              <a:rPr lang="en-GB" sz="2200" dirty="0"/>
              <a:t>Carefully consider </a:t>
            </a:r>
            <a:r>
              <a:rPr lang="en-GB" sz="2200" dirty="0">
                <a:solidFill>
                  <a:srgbClr val="92D050"/>
                </a:solidFill>
              </a:rPr>
              <a:t>subject choices </a:t>
            </a:r>
            <a:r>
              <a:rPr lang="en-GB" sz="2200" dirty="0"/>
              <a:t>(</a:t>
            </a:r>
            <a:r>
              <a:rPr lang="en-GB" sz="2200" dirty="0" err="1"/>
              <a:t>inc</a:t>
            </a:r>
            <a:r>
              <a:rPr lang="en-GB" sz="2200" dirty="0"/>
              <a:t> blended learning options – see next slide)</a:t>
            </a:r>
          </a:p>
          <a:p>
            <a:pPr lvl="0"/>
            <a:r>
              <a:rPr lang="en-GB" sz="2200" dirty="0"/>
              <a:t>Ensure that you do all you can to maximise your </a:t>
            </a:r>
            <a:r>
              <a:rPr lang="en-GB" sz="2200" dirty="0">
                <a:solidFill>
                  <a:srgbClr val="92D050"/>
                </a:solidFill>
              </a:rPr>
              <a:t>grades and qualifications </a:t>
            </a:r>
            <a:r>
              <a:rPr lang="en-GB" sz="2200" dirty="0"/>
              <a:t>(</a:t>
            </a:r>
            <a:r>
              <a:rPr lang="en-GB" sz="2200" dirty="0" err="1"/>
              <a:t>eg</a:t>
            </a:r>
            <a:r>
              <a:rPr lang="en-GB" sz="2200" dirty="0"/>
              <a:t> study techniques, attending help sessions, motivation for success…)</a:t>
            </a:r>
          </a:p>
          <a:p>
            <a:pPr lvl="0"/>
            <a:r>
              <a:rPr lang="en-GB" sz="2200" dirty="0"/>
              <a:t>Be </a:t>
            </a:r>
            <a:r>
              <a:rPr lang="en-GB" sz="2200" dirty="0">
                <a:solidFill>
                  <a:srgbClr val="92D050"/>
                </a:solidFill>
              </a:rPr>
              <a:t>AMBITIOUS</a:t>
            </a:r>
            <a:r>
              <a:rPr lang="en-GB" sz="2200" dirty="0">
                <a:solidFill>
                  <a:srgbClr val="00B050"/>
                </a:solidFill>
              </a:rPr>
              <a:t> </a:t>
            </a:r>
            <a:r>
              <a:rPr lang="en-GB" sz="2200" dirty="0"/>
              <a:t>yet </a:t>
            </a:r>
            <a:r>
              <a:rPr lang="en-GB" sz="2200" dirty="0">
                <a:solidFill>
                  <a:srgbClr val="92D050"/>
                </a:solidFill>
              </a:rPr>
              <a:t>REALISTIC</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p:cNvSpPr txBox="1">
            <a:spLocks noGrp="1"/>
          </p:cNvSpPr>
          <p:nvPr>
            <p:ph type="title"/>
          </p:nvPr>
        </p:nvSpPr>
        <p:spPr>
          <a:xfrm>
            <a:off x="1559496" y="188640"/>
            <a:ext cx="9144000" cy="1143000"/>
          </a:xfrm>
        </p:spPr>
        <p:txBody>
          <a:bodyPr/>
          <a:lstStyle/>
          <a:p>
            <a:pPr lvl="0"/>
            <a:r>
              <a:rPr lang="en-GB" dirty="0"/>
              <a:t>Blended Learning opportunities</a:t>
            </a:r>
          </a:p>
        </p:txBody>
      </p:sp>
      <p:sp>
        <p:nvSpPr>
          <p:cNvPr id="3" name="Content Placeholder 2"/>
          <p:cNvSpPr txBox="1">
            <a:spLocks noGrp="1"/>
          </p:cNvSpPr>
          <p:nvPr>
            <p:ph idx="1"/>
          </p:nvPr>
        </p:nvSpPr>
        <p:spPr>
          <a:xfrm>
            <a:off x="1524003" y="1484784"/>
            <a:ext cx="9144000" cy="4611219"/>
          </a:xfrm>
        </p:spPr>
        <p:txBody>
          <a:bodyPr/>
          <a:lstStyle/>
          <a:p>
            <a:pPr lvl="0"/>
            <a:r>
              <a:rPr lang="en-GB" sz="3600" dirty="0"/>
              <a:t>Software Design at Borders College – Nat4/5</a:t>
            </a:r>
          </a:p>
          <a:p>
            <a:pPr lvl="0"/>
            <a:r>
              <a:rPr lang="en-GB" sz="3600" dirty="0"/>
              <a:t>Creative </a:t>
            </a:r>
            <a:r>
              <a:rPr lang="en-GB" sz="3600" dirty="0" smtClean="0"/>
              <a:t>Academy at QMU Academies ; Media and Communications HNC, Acting and Performance HNC</a:t>
            </a:r>
          </a:p>
          <a:p>
            <a:pPr lvl="0"/>
            <a:r>
              <a:rPr lang="en-GB" sz="3600" dirty="0" smtClean="0"/>
              <a:t>YASS </a:t>
            </a:r>
            <a:r>
              <a:rPr lang="en-GB" sz="3600" dirty="0"/>
              <a:t>courses </a:t>
            </a:r>
            <a:r>
              <a:rPr lang="en-GB" sz="3600" dirty="0" smtClean="0"/>
              <a:t>(S6 only) include: </a:t>
            </a:r>
            <a:r>
              <a:rPr lang="en-GB" sz="3600" dirty="0" smtClean="0">
                <a:effectLst/>
                <a:hlinkClick r:id="rId2"/>
              </a:rPr>
              <a:t>English for academic purposes online</a:t>
            </a:r>
            <a:r>
              <a:rPr lang="en-GB" sz="3600" dirty="0" smtClean="0"/>
              <a:t>, </a:t>
            </a:r>
            <a:r>
              <a:rPr lang="en-GB" sz="3600" dirty="0" smtClean="0">
                <a:effectLst/>
                <a:hlinkClick r:id="rId3"/>
              </a:rPr>
              <a:t>The arts past and present </a:t>
            </a:r>
            <a:r>
              <a:rPr lang="en-GB" sz="3600" dirty="0" smtClean="0">
                <a:effectLst/>
              </a:rPr>
              <a:t>, </a:t>
            </a:r>
            <a:r>
              <a:rPr lang="en-GB" sz="3600" dirty="0" smtClean="0">
                <a:effectLst/>
                <a:hlinkClick r:id="rId4"/>
              </a:rPr>
              <a:t>Design thinking: creativity for the 21st century </a:t>
            </a:r>
            <a:endParaRPr lang="en-GB" sz="3600" dirty="0" smtClean="0"/>
          </a:p>
          <a:p>
            <a:pPr lvl="0"/>
            <a:r>
              <a:rPr lang="en-GB" sz="3600" dirty="0" smtClean="0"/>
              <a:t>Work Experience</a:t>
            </a:r>
            <a:endParaRPr lang="en-GB" sz="36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College Opportunities</a:t>
            </a:r>
          </a:p>
        </p:txBody>
      </p:sp>
      <p:sp>
        <p:nvSpPr>
          <p:cNvPr id="3" name="Content Placeholder 2"/>
          <p:cNvSpPr txBox="1">
            <a:spLocks noGrp="1"/>
          </p:cNvSpPr>
          <p:nvPr>
            <p:ph idx="1"/>
          </p:nvPr>
        </p:nvSpPr>
        <p:spPr>
          <a:xfrm>
            <a:off x="407368" y="1844824"/>
            <a:ext cx="4176464" cy="4267203"/>
          </a:xfrm>
        </p:spPr>
        <p:txBody>
          <a:bodyPr/>
          <a:lstStyle/>
          <a:p>
            <a:pPr marL="0" lvl="0" indent="0">
              <a:buNone/>
            </a:pPr>
            <a:r>
              <a:rPr lang="en-GB" sz="2800" dirty="0"/>
              <a:t>Borders College</a:t>
            </a:r>
            <a:r>
              <a:rPr lang="en-GB" sz="2800" dirty="0">
                <a:hlinkClick r:id="rId2"/>
              </a:rPr>
              <a:t> </a:t>
            </a:r>
            <a:r>
              <a:rPr lang="en-GB" sz="2800" dirty="0"/>
              <a:t>Courses</a:t>
            </a:r>
          </a:p>
          <a:p>
            <a:pPr lvl="0"/>
            <a:r>
              <a:rPr lang="en-GB" dirty="0" smtClean="0"/>
              <a:t>Art and Design Level 2 and 3</a:t>
            </a:r>
            <a:endParaRPr lang="en-GB" dirty="0"/>
          </a:p>
          <a:p>
            <a:pPr lvl="0"/>
            <a:r>
              <a:rPr lang="en-GB" dirty="0" smtClean="0"/>
              <a:t>Beauty Therapy Level 1-3</a:t>
            </a:r>
          </a:p>
          <a:p>
            <a:pPr lvl="0"/>
            <a:r>
              <a:rPr lang="en-GB" dirty="0" smtClean="0"/>
              <a:t>Fashion and Make-up HNC</a:t>
            </a:r>
          </a:p>
          <a:p>
            <a:pPr lvl="0"/>
            <a:r>
              <a:rPr lang="en-GB" dirty="0" smtClean="0"/>
              <a:t>Digital Media NC</a:t>
            </a:r>
          </a:p>
          <a:p>
            <a:pPr lvl="0"/>
            <a:r>
              <a:rPr lang="en-GB" dirty="0" smtClean="0"/>
              <a:t>Interactive Media HNC</a:t>
            </a:r>
          </a:p>
          <a:p>
            <a:pPr lvl="0"/>
            <a:r>
              <a:rPr lang="en-GB" dirty="0" smtClean="0"/>
              <a:t>Graphic Design HND</a:t>
            </a:r>
          </a:p>
          <a:p>
            <a:pPr lvl="0"/>
            <a:endParaRPr lang="en-GB" dirty="0"/>
          </a:p>
          <a:p>
            <a:pPr lvl="0"/>
            <a:endParaRPr lang="en-GB" dirty="0"/>
          </a:p>
        </p:txBody>
      </p:sp>
      <p:sp>
        <p:nvSpPr>
          <p:cNvPr id="4" name="Rectangle 3"/>
          <p:cNvSpPr/>
          <p:nvPr/>
        </p:nvSpPr>
        <p:spPr>
          <a:xfrm>
            <a:off x="5231904" y="3429000"/>
            <a:ext cx="6096000" cy="1077218"/>
          </a:xfrm>
          <a:prstGeom prst="rect">
            <a:avLst/>
          </a:prstGeom>
        </p:spPr>
        <p:txBody>
          <a:bodyPr>
            <a:spAutoFit/>
          </a:bodyPr>
          <a:lstStyle/>
          <a:p>
            <a:pPr lvl="0"/>
            <a:r>
              <a:rPr lang="en-GB" sz="3200" dirty="0" smtClean="0">
                <a:hlinkClick r:id="rId3"/>
              </a:rPr>
              <a:t>Edinburgh College </a:t>
            </a:r>
            <a:r>
              <a:rPr lang="en-GB" sz="3200" dirty="0" smtClean="0"/>
              <a:t>Courses – some of the many are shown on the link</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ch Computer 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TotalTime>
  <Words>908</Words>
  <Application>Microsoft Office PowerPoint</Application>
  <PresentationFormat>On-screen Show (4:3)</PresentationFormat>
  <Paragraphs>101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Tech Computer 16x9</vt:lpstr>
      <vt:lpstr>Careers in Creative Industries</vt:lpstr>
      <vt:lpstr>Statistics about the Creative industries</vt:lpstr>
      <vt:lpstr>PowerPoint Presentation</vt:lpstr>
      <vt:lpstr>Some Careers in this Sector</vt:lpstr>
      <vt:lpstr>Skills Needed for these Jobs</vt:lpstr>
      <vt:lpstr>Different routes into the Creative industries</vt:lpstr>
      <vt:lpstr>What Can You Do At School To Help?</vt:lpstr>
      <vt:lpstr>Blended Learning opportunities</vt:lpstr>
      <vt:lpstr>College Opportunities</vt:lpstr>
      <vt:lpstr>University Degrees – some examples</vt:lpstr>
      <vt:lpstr>Modern Apprenticeship Route</vt:lpstr>
      <vt:lpstr>Careers in Creative Industry: Case Studies</vt:lpstr>
      <vt:lpstr>The Learner Journey - Creative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ICT and Digital Technologies</dc:title>
  <dc:creator>Ferguson, David</dc:creator>
  <cp:lastModifiedBy>Watson, Scott</cp:lastModifiedBy>
  <cp:revision>11</cp:revision>
  <cp:lastPrinted>2015-02-19T08:46:09Z</cp:lastPrinted>
  <dcterms:created xsi:type="dcterms:W3CDTF">2015-02-17T15:53:46Z</dcterms:created>
  <dcterms:modified xsi:type="dcterms:W3CDTF">2015-02-20T15:45:13Z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ies>
</file>